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528" r:id="rId3"/>
    <p:sldId id="520" r:id="rId4"/>
    <p:sldId id="529" r:id="rId5"/>
    <p:sldId id="530" r:id="rId6"/>
    <p:sldId id="522" r:id="rId7"/>
    <p:sldId id="523" r:id="rId8"/>
    <p:sldId id="524" r:id="rId9"/>
    <p:sldId id="526" r:id="rId10"/>
    <p:sldId id="527" r:id="rId11"/>
    <p:sldId id="525" r:id="rId12"/>
    <p:sldId id="533" r:id="rId13"/>
    <p:sldId id="534" r:id="rId14"/>
    <p:sldId id="535" r:id="rId15"/>
    <p:sldId id="536" r:id="rId16"/>
    <p:sldId id="538" r:id="rId17"/>
    <p:sldId id="539" r:id="rId18"/>
    <p:sldId id="540" r:id="rId19"/>
    <p:sldId id="541" r:id="rId20"/>
    <p:sldId id="542" r:id="rId21"/>
    <p:sldId id="543" r:id="rId22"/>
    <p:sldId id="544" r:id="rId23"/>
    <p:sldId id="545" r:id="rId24"/>
    <p:sldId id="546" r:id="rId25"/>
    <p:sldId id="547" r:id="rId26"/>
    <p:sldId id="548" r:id="rId27"/>
    <p:sldId id="549" r:id="rId28"/>
    <p:sldId id="550" r:id="rId29"/>
    <p:sldId id="551" r:id="rId30"/>
    <p:sldId id="552" r:id="rId31"/>
    <p:sldId id="553" r:id="rId32"/>
    <p:sldId id="554" r:id="rId33"/>
    <p:sldId id="555" r:id="rId34"/>
    <p:sldId id="556" r:id="rId35"/>
    <p:sldId id="557" r:id="rId36"/>
    <p:sldId id="558" r:id="rId37"/>
    <p:sldId id="559" r:id="rId38"/>
    <p:sldId id="469" r:id="rId3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r" defTabSz="914400" rtl="1" eaLnBrk="1" latinLnBrk="0" hangingPunct="1">
      <a:defRPr sz="2400" kern="1200">
        <a:solidFill>
          <a:schemeClr val="tx1"/>
        </a:solidFill>
        <a:latin typeface="Times New Roman" panose="02020603050405020304" pitchFamily="18" charset="0"/>
        <a:ea typeface="+mn-ea"/>
        <a:cs typeface="+mn-cs"/>
      </a:defRPr>
    </a:lvl6pPr>
    <a:lvl7pPr marL="2743200" algn="r" defTabSz="914400" rtl="1" eaLnBrk="1" latinLnBrk="0" hangingPunct="1">
      <a:defRPr sz="2400" kern="1200">
        <a:solidFill>
          <a:schemeClr val="tx1"/>
        </a:solidFill>
        <a:latin typeface="Times New Roman" panose="02020603050405020304" pitchFamily="18" charset="0"/>
        <a:ea typeface="+mn-ea"/>
        <a:cs typeface="+mn-cs"/>
      </a:defRPr>
    </a:lvl7pPr>
    <a:lvl8pPr marL="3200400" algn="r" defTabSz="914400" rtl="1" eaLnBrk="1" latinLnBrk="0" hangingPunct="1">
      <a:defRPr sz="2400" kern="1200">
        <a:solidFill>
          <a:schemeClr val="tx1"/>
        </a:solidFill>
        <a:latin typeface="Times New Roman" panose="02020603050405020304" pitchFamily="18" charset="0"/>
        <a:ea typeface="+mn-ea"/>
        <a:cs typeface="+mn-cs"/>
      </a:defRPr>
    </a:lvl8pPr>
    <a:lvl9pPr marL="3657600" algn="r" defTabSz="914400" rtl="1"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xmlns="">
        <p15:guide id="1" orient="horz" pos="2024"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C5989"/>
    <a:srgbClr val="F945AC"/>
    <a:srgbClr val="FF6600"/>
    <a:srgbClr val="FFFFFF"/>
    <a:srgbClr val="A8EEFE"/>
    <a:srgbClr val="96EAFE"/>
    <a:srgbClr val="000066"/>
    <a:srgbClr val="333399"/>
    <a:srgbClr val="336699"/>
    <a:srgbClr val="0066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3617" autoAdjust="0"/>
  </p:normalViewPr>
  <p:slideViewPr>
    <p:cSldViewPr>
      <p:cViewPr varScale="1">
        <p:scale>
          <a:sx n="73" d="100"/>
          <a:sy n="73" d="100"/>
        </p:scale>
        <p:origin x="-1326" y="-102"/>
      </p:cViewPr>
      <p:guideLst>
        <p:guide orient="horz" pos="20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45D7DF-02FB-4630-A999-0DDD713DFB03}" type="doc">
      <dgm:prSet loTypeId="urn:microsoft.com/office/officeart/2005/8/layout/chevron2" loCatId="process" qsTypeId="urn:microsoft.com/office/officeart/2005/8/quickstyle/simple1" qsCatId="simple" csTypeId="urn:microsoft.com/office/officeart/2005/8/colors/accent4_5" csCatId="accent4" phldr="1"/>
      <dgm:spPr/>
      <dgm:t>
        <a:bodyPr/>
        <a:lstStyle/>
        <a:p>
          <a:pPr rtl="1"/>
          <a:endParaRPr lang="fa-IR"/>
        </a:p>
      </dgm:t>
    </dgm:pt>
    <dgm:pt modelId="{BC835636-4D1B-42AC-88F4-7C4A22BE698A}">
      <dgm:prSet phldrT="[Text]"/>
      <dgm:spPr/>
      <dgm:t>
        <a:bodyPr/>
        <a:lstStyle/>
        <a:p>
          <a:pPr rtl="1"/>
          <a:r>
            <a:rPr lang="fa-IR" dirty="0" smtClean="0"/>
            <a:t>ایران</a:t>
          </a:r>
          <a:endParaRPr lang="fa-IR" dirty="0"/>
        </a:p>
      </dgm:t>
    </dgm:pt>
    <dgm:pt modelId="{E0941ABB-9443-43B2-A9E9-DF7F148241BA}" type="parTrans" cxnId="{510F7C68-B21E-49F3-B548-1CA745C598C2}">
      <dgm:prSet/>
      <dgm:spPr/>
      <dgm:t>
        <a:bodyPr/>
        <a:lstStyle/>
        <a:p>
          <a:pPr rtl="1"/>
          <a:endParaRPr lang="fa-IR"/>
        </a:p>
      </dgm:t>
    </dgm:pt>
    <dgm:pt modelId="{D651364C-7F34-425D-95C3-A82F6121D876}" type="sibTrans" cxnId="{510F7C68-B21E-49F3-B548-1CA745C598C2}">
      <dgm:prSet/>
      <dgm:spPr/>
      <dgm:t>
        <a:bodyPr/>
        <a:lstStyle/>
        <a:p>
          <a:pPr rtl="1"/>
          <a:endParaRPr lang="fa-IR"/>
        </a:p>
      </dgm:t>
    </dgm:pt>
    <dgm:pt modelId="{E18A2D41-E0C6-4F10-AFA9-1A5356BFD2F0}">
      <dgm:prSet phldrT="[Text]" custT="1"/>
      <dgm:spPr/>
      <dgm:t>
        <a:bodyPr/>
        <a:lstStyle/>
        <a:p>
          <a:pPr rtl="1"/>
          <a:r>
            <a:rPr lang="fa-IR" sz="3600" dirty="0" smtClean="0"/>
            <a:t>اقدام به خودکشی 101 در صد هزار نفر</a:t>
          </a:r>
          <a:endParaRPr lang="fa-IR" sz="3600" dirty="0"/>
        </a:p>
      </dgm:t>
    </dgm:pt>
    <dgm:pt modelId="{076B0D0D-BD48-47C3-8057-F852C61E9561}" type="parTrans" cxnId="{422C6363-A078-4E66-8FD5-253F35D607E8}">
      <dgm:prSet/>
      <dgm:spPr/>
      <dgm:t>
        <a:bodyPr/>
        <a:lstStyle/>
        <a:p>
          <a:pPr rtl="1"/>
          <a:endParaRPr lang="fa-IR"/>
        </a:p>
      </dgm:t>
    </dgm:pt>
    <dgm:pt modelId="{1E1940F9-EC2C-47F5-8487-8E017B53640A}" type="sibTrans" cxnId="{422C6363-A078-4E66-8FD5-253F35D607E8}">
      <dgm:prSet/>
      <dgm:spPr/>
      <dgm:t>
        <a:bodyPr/>
        <a:lstStyle/>
        <a:p>
          <a:pPr rtl="1"/>
          <a:endParaRPr lang="fa-IR"/>
        </a:p>
      </dgm:t>
    </dgm:pt>
    <dgm:pt modelId="{A3AE5B95-23B1-4415-9E90-61BCCF2C95C2}">
      <dgm:prSet custT="1"/>
      <dgm:spPr/>
      <dgm:t>
        <a:bodyPr/>
        <a:lstStyle/>
        <a:p>
          <a:pPr rtl="1"/>
          <a:r>
            <a:rPr lang="fa-IR" sz="3600" dirty="0" smtClean="0"/>
            <a:t>خودکشی منجر به فوت 5-6 در صد هزار نفر</a:t>
          </a:r>
          <a:endParaRPr lang="fa-IR" sz="3600" dirty="0"/>
        </a:p>
      </dgm:t>
    </dgm:pt>
    <dgm:pt modelId="{C1EEB0AE-33E4-4162-9FA0-BD1EA7A1565A}" type="parTrans" cxnId="{0DA82497-4A29-4BE0-9332-1899E85A3C36}">
      <dgm:prSet/>
      <dgm:spPr/>
      <dgm:t>
        <a:bodyPr/>
        <a:lstStyle/>
        <a:p>
          <a:pPr rtl="1"/>
          <a:endParaRPr lang="fa-IR"/>
        </a:p>
      </dgm:t>
    </dgm:pt>
    <dgm:pt modelId="{8760CEEA-899C-4417-8DAE-4C3885994D4E}" type="sibTrans" cxnId="{0DA82497-4A29-4BE0-9332-1899E85A3C36}">
      <dgm:prSet/>
      <dgm:spPr/>
      <dgm:t>
        <a:bodyPr/>
        <a:lstStyle/>
        <a:p>
          <a:pPr rtl="1"/>
          <a:endParaRPr lang="fa-IR"/>
        </a:p>
      </dgm:t>
    </dgm:pt>
    <dgm:pt modelId="{8D1A3AFC-2077-415A-B74D-511F4E53138F}">
      <dgm:prSet phldrT="[Text]" custT="1"/>
      <dgm:spPr/>
      <dgm:t>
        <a:bodyPr/>
        <a:lstStyle/>
        <a:p>
          <a:pPr rtl="1"/>
          <a:endParaRPr lang="fa-IR" sz="3600" dirty="0"/>
        </a:p>
      </dgm:t>
    </dgm:pt>
    <dgm:pt modelId="{1F0CF655-AD34-43D8-A6A3-96117B220098}" type="parTrans" cxnId="{861ACC86-74F9-4A8B-B69B-E2F1FD4BE84B}">
      <dgm:prSet/>
      <dgm:spPr/>
    </dgm:pt>
    <dgm:pt modelId="{45011582-4ECC-4C72-BB37-43EE9F3DF4D3}" type="sibTrans" cxnId="{861ACC86-74F9-4A8B-B69B-E2F1FD4BE84B}">
      <dgm:prSet/>
      <dgm:spPr/>
    </dgm:pt>
    <dgm:pt modelId="{74484B65-0607-4C54-BB2A-578B8432DD07}" type="pres">
      <dgm:prSet presAssocID="{DC45D7DF-02FB-4630-A999-0DDD713DFB03}" presName="linearFlow" presStyleCnt="0">
        <dgm:presLayoutVars>
          <dgm:dir/>
          <dgm:animLvl val="lvl"/>
          <dgm:resizeHandles val="exact"/>
        </dgm:presLayoutVars>
      </dgm:prSet>
      <dgm:spPr/>
      <dgm:t>
        <a:bodyPr/>
        <a:lstStyle/>
        <a:p>
          <a:pPr rtl="1"/>
          <a:endParaRPr lang="fa-IR"/>
        </a:p>
      </dgm:t>
    </dgm:pt>
    <dgm:pt modelId="{45BFD549-6048-485D-87AD-D4C94FE8FA13}" type="pres">
      <dgm:prSet presAssocID="{BC835636-4D1B-42AC-88F4-7C4A22BE698A}" presName="composite" presStyleCnt="0"/>
      <dgm:spPr/>
    </dgm:pt>
    <dgm:pt modelId="{8250D365-56A1-4471-A3D2-7CD8D44015DB}" type="pres">
      <dgm:prSet presAssocID="{BC835636-4D1B-42AC-88F4-7C4A22BE698A}" presName="parentText" presStyleLbl="alignNode1" presStyleIdx="0" presStyleCnt="1" custLinFactNeighborX="-12797" custLinFactNeighborY="-98">
        <dgm:presLayoutVars>
          <dgm:chMax val="1"/>
          <dgm:bulletEnabled val="1"/>
        </dgm:presLayoutVars>
      </dgm:prSet>
      <dgm:spPr/>
      <dgm:t>
        <a:bodyPr/>
        <a:lstStyle/>
        <a:p>
          <a:pPr rtl="1"/>
          <a:endParaRPr lang="fa-IR"/>
        </a:p>
      </dgm:t>
    </dgm:pt>
    <dgm:pt modelId="{28DC1186-260F-4799-B69B-404BFAEE176F}" type="pres">
      <dgm:prSet presAssocID="{BC835636-4D1B-42AC-88F4-7C4A22BE698A}" presName="descendantText" presStyleLbl="alignAcc1" presStyleIdx="0" presStyleCnt="1" custScaleX="113144">
        <dgm:presLayoutVars>
          <dgm:bulletEnabled val="1"/>
        </dgm:presLayoutVars>
      </dgm:prSet>
      <dgm:spPr/>
      <dgm:t>
        <a:bodyPr/>
        <a:lstStyle/>
        <a:p>
          <a:pPr rtl="1"/>
          <a:endParaRPr lang="fa-IR"/>
        </a:p>
      </dgm:t>
    </dgm:pt>
  </dgm:ptLst>
  <dgm:cxnLst>
    <dgm:cxn modelId="{0A75AA4D-5E93-4D36-9C39-02944286B968}" type="presOf" srcId="{BC835636-4D1B-42AC-88F4-7C4A22BE698A}" destId="{8250D365-56A1-4471-A3D2-7CD8D44015DB}" srcOrd="0" destOrd="0" presId="urn:microsoft.com/office/officeart/2005/8/layout/chevron2"/>
    <dgm:cxn modelId="{2F9273CA-1590-4C67-9AA6-70B6232A4CA0}" type="presOf" srcId="{A3AE5B95-23B1-4415-9E90-61BCCF2C95C2}" destId="{28DC1186-260F-4799-B69B-404BFAEE176F}" srcOrd="0" destOrd="2" presId="urn:microsoft.com/office/officeart/2005/8/layout/chevron2"/>
    <dgm:cxn modelId="{0DA82497-4A29-4BE0-9332-1899E85A3C36}" srcId="{BC835636-4D1B-42AC-88F4-7C4A22BE698A}" destId="{A3AE5B95-23B1-4415-9E90-61BCCF2C95C2}" srcOrd="2" destOrd="0" parTransId="{C1EEB0AE-33E4-4162-9FA0-BD1EA7A1565A}" sibTransId="{8760CEEA-899C-4417-8DAE-4C3885994D4E}"/>
    <dgm:cxn modelId="{21E96CED-99A8-41A1-84B1-0774270DA0FB}" type="presOf" srcId="{DC45D7DF-02FB-4630-A999-0DDD713DFB03}" destId="{74484B65-0607-4C54-BB2A-578B8432DD07}" srcOrd="0" destOrd="0" presId="urn:microsoft.com/office/officeart/2005/8/layout/chevron2"/>
    <dgm:cxn modelId="{8DF14314-B229-4B5D-B16A-D1284CECA7E2}" type="presOf" srcId="{E18A2D41-E0C6-4F10-AFA9-1A5356BFD2F0}" destId="{28DC1186-260F-4799-B69B-404BFAEE176F}" srcOrd="0" destOrd="0" presId="urn:microsoft.com/office/officeart/2005/8/layout/chevron2"/>
    <dgm:cxn modelId="{3221BBC2-F8E0-4B9C-9F54-7A97B0D30773}" type="presOf" srcId="{8D1A3AFC-2077-415A-B74D-511F4E53138F}" destId="{28DC1186-260F-4799-B69B-404BFAEE176F}" srcOrd="0" destOrd="1" presId="urn:microsoft.com/office/officeart/2005/8/layout/chevron2"/>
    <dgm:cxn modelId="{510F7C68-B21E-49F3-B548-1CA745C598C2}" srcId="{DC45D7DF-02FB-4630-A999-0DDD713DFB03}" destId="{BC835636-4D1B-42AC-88F4-7C4A22BE698A}" srcOrd="0" destOrd="0" parTransId="{E0941ABB-9443-43B2-A9E9-DF7F148241BA}" sibTransId="{D651364C-7F34-425D-95C3-A82F6121D876}"/>
    <dgm:cxn modelId="{861ACC86-74F9-4A8B-B69B-E2F1FD4BE84B}" srcId="{BC835636-4D1B-42AC-88F4-7C4A22BE698A}" destId="{8D1A3AFC-2077-415A-B74D-511F4E53138F}" srcOrd="1" destOrd="0" parTransId="{1F0CF655-AD34-43D8-A6A3-96117B220098}" sibTransId="{45011582-4ECC-4C72-BB37-43EE9F3DF4D3}"/>
    <dgm:cxn modelId="{422C6363-A078-4E66-8FD5-253F35D607E8}" srcId="{BC835636-4D1B-42AC-88F4-7C4A22BE698A}" destId="{E18A2D41-E0C6-4F10-AFA9-1A5356BFD2F0}" srcOrd="0" destOrd="0" parTransId="{076B0D0D-BD48-47C3-8057-F852C61E9561}" sibTransId="{1E1940F9-EC2C-47F5-8487-8E017B53640A}"/>
    <dgm:cxn modelId="{D223387C-3C47-46D0-A220-CAC737A34B96}" type="presParOf" srcId="{74484B65-0607-4C54-BB2A-578B8432DD07}" destId="{45BFD549-6048-485D-87AD-D4C94FE8FA13}" srcOrd="0" destOrd="0" presId="urn:microsoft.com/office/officeart/2005/8/layout/chevron2"/>
    <dgm:cxn modelId="{1448FD18-5CC2-4005-8FCB-AE3F3BFC70FB}" type="presParOf" srcId="{45BFD549-6048-485D-87AD-D4C94FE8FA13}" destId="{8250D365-56A1-4471-A3D2-7CD8D44015DB}" srcOrd="0" destOrd="0" presId="urn:microsoft.com/office/officeart/2005/8/layout/chevron2"/>
    <dgm:cxn modelId="{232C5C16-0608-4E5C-9D56-F04C2145347E}" type="presParOf" srcId="{45BFD549-6048-485D-87AD-D4C94FE8FA13}" destId="{28DC1186-260F-4799-B69B-404BFAEE176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50D365-56A1-4471-A3D2-7CD8D44015DB}">
      <dsp:nvSpPr>
        <dsp:cNvPr id="0" name=""/>
        <dsp:cNvSpPr/>
      </dsp:nvSpPr>
      <dsp:spPr>
        <a:xfrm rot="5400000">
          <a:off x="-1039441" y="892353"/>
          <a:ext cx="4768840" cy="2984132"/>
        </a:xfrm>
        <a:prstGeom prst="chevron">
          <a:avLst/>
        </a:prstGeom>
        <a:solidFill>
          <a:schemeClr val="accent4">
            <a:alpha val="9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rtl="1">
            <a:lnSpc>
              <a:spcPct val="90000"/>
            </a:lnSpc>
            <a:spcBef>
              <a:spcPct val="0"/>
            </a:spcBef>
            <a:spcAft>
              <a:spcPct val="35000"/>
            </a:spcAft>
          </a:pPr>
          <a:r>
            <a:rPr lang="fa-IR" sz="6500" kern="1200" dirty="0" smtClean="0"/>
            <a:t>ایران</a:t>
          </a:r>
          <a:endParaRPr lang="fa-IR" sz="6500" kern="1200" dirty="0"/>
        </a:p>
      </dsp:txBody>
      <dsp:txXfrm rot="5400000">
        <a:off x="-1039441" y="892353"/>
        <a:ext cx="4768840" cy="2984132"/>
      </dsp:txXfrm>
    </dsp:sp>
    <dsp:sp modelId="{28DC1186-260F-4799-B69B-404BFAEE176F}">
      <dsp:nvSpPr>
        <dsp:cNvPr id="0" name=""/>
        <dsp:cNvSpPr/>
      </dsp:nvSpPr>
      <dsp:spPr>
        <a:xfrm rot="5400000">
          <a:off x="3436757" y="-889224"/>
          <a:ext cx="3276773" cy="5064550"/>
        </a:xfrm>
        <a:prstGeom prst="round2SameRect">
          <a:avLst/>
        </a:prstGeom>
        <a:solidFill>
          <a:schemeClr val="lt1">
            <a:alpha val="90000"/>
            <a:hueOff val="0"/>
            <a:satOff val="0"/>
            <a:lumOff val="0"/>
            <a:alphaOff val="0"/>
          </a:schemeClr>
        </a:solidFill>
        <a:ln w="12700" cap="flat" cmpd="sng" algn="ctr">
          <a:solidFill>
            <a:schemeClr val="accent4">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85750" lvl="1" indent="-285750" algn="r" defTabSz="1600200" rtl="1">
            <a:lnSpc>
              <a:spcPct val="90000"/>
            </a:lnSpc>
            <a:spcBef>
              <a:spcPct val="0"/>
            </a:spcBef>
            <a:spcAft>
              <a:spcPct val="15000"/>
            </a:spcAft>
            <a:buChar char="••"/>
          </a:pPr>
          <a:r>
            <a:rPr lang="fa-IR" sz="3600" kern="1200" dirty="0" smtClean="0"/>
            <a:t>اقدام به خودکشی 101 در صد هزار نفر</a:t>
          </a:r>
          <a:endParaRPr lang="fa-IR" sz="3600" kern="1200" dirty="0"/>
        </a:p>
        <a:p>
          <a:pPr marL="285750" lvl="1" indent="-285750" algn="r" defTabSz="1600200" rtl="1">
            <a:lnSpc>
              <a:spcPct val="90000"/>
            </a:lnSpc>
            <a:spcBef>
              <a:spcPct val="0"/>
            </a:spcBef>
            <a:spcAft>
              <a:spcPct val="15000"/>
            </a:spcAft>
            <a:buChar char="••"/>
          </a:pPr>
          <a:endParaRPr lang="fa-IR" sz="3600" kern="1200" dirty="0"/>
        </a:p>
        <a:p>
          <a:pPr marL="285750" lvl="1" indent="-285750" algn="r" defTabSz="1600200" rtl="1">
            <a:lnSpc>
              <a:spcPct val="90000"/>
            </a:lnSpc>
            <a:spcBef>
              <a:spcPct val="0"/>
            </a:spcBef>
            <a:spcAft>
              <a:spcPct val="15000"/>
            </a:spcAft>
            <a:buChar char="••"/>
          </a:pPr>
          <a:r>
            <a:rPr lang="fa-IR" sz="3600" kern="1200" dirty="0" smtClean="0"/>
            <a:t>خودکشی منجر به فوت 5-6 در صد هزار نفر</a:t>
          </a:r>
          <a:endParaRPr lang="fa-IR" sz="3600" kern="1200" dirty="0"/>
        </a:p>
      </dsp:txBody>
      <dsp:txXfrm rot="5400000">
        <a:off x="3436757" y="-889224"/>
        <a:ext cx="3276773" cy="506455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3429000"/>
            <a:ext cx="9144000" cy="609600"/>
          </a:xfrm>
        </p:spPr>
        <p:txBody>
          <a:bodyPr/>
          <a:lstStyle>
            <a:lvl1pPr algn="ctr">
              <a:defRPr sz="40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0" y="3962400"/>
            <a:ext cx="9144000" cy="304800"/>
          </a:xfrm>
        </p:spPr>
        <p:txBody>
          <a:bodyPr/>
          <a:lstStyle>
            <a:lvl1pPr marL="0" indent="0" algn="ctr">
              <a:buFontTx/>
              <a:buNone/>
              <a:defRPr>
                <a:solidFill>
                  <a:schemeClr val="bg1"/>
                </a:solidFill>
              </a:defRPr>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D7D8B840-F4CF-4757-A763-2594FBC5DF3D}" type="slidenum">
              <a:rPr lang="en-US"/>
              <a:pPr/>
              <a:t>‹#›</a:t>
            </a:fld>
            <a:endParaRPr lang="en-US"/>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145C60-0140-4D70-B47A-D15708C68025}" type="slidenum">
              <a:rPr lang="en-US"/>
              <a:pPr/>
              <a:t>‹#›</a:t>
            </a:fld>
            <a:endParaRPr lang="en-US"/>
          </a:p>
        </p:txBody>
      </p:sp>
    </p:spTree>
    <p:extLst>
      <p:ext uri="{BB962C8B-B14F-4D97-AF65-F5344CB8AC3E}">
        <p14:creationId xmlns:p14="http://schemas.microsoft.com/office/powerpoint/2010/main" xmlns="" val="1200960337"/>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1295400"/>
            <a:ext cx="1809750" cy="51816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1905000" y="12954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22487EC-2EC1-47D0-B2CC-FF10FF536B59}" type="slidenum">
              <a:rPr lang="en-US"/>
              <a:pPr/>
              <a:t>‹#›</a:t>
            </a:fld>
            <a:endParaRPr lang="en-US"/>
          </a:p>
        </p:txBody>
      </p:sp>
    </p:spTree>
    <p:extLst>
      <p:ext uri="{BB962C8B-B14F-4D97-AF65-F5344CB8AC3E}">
        <p14:creationId xmlns:p14="http://schemas.microsoft.com/office/powerpoint/2010/main" xmlns="" val="368398479"/>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62E71D5-E6B9-4D8F-B748-FEEE0D40A60B}" type="slidenum">
              <a:rPr lang="en-US"/>
              <a:pPr/>
              <a:t>‹#›</a:t>
            </a:fld>
            <a:endParaRPr lang="en-US"/>
          </a:p>
        </p:txBody>
      </p:sp>
    </p:spTree>
    <p:extLst>
      <p:ext uri="{BB962C8B-B14F-4D97-AF65-F5344CB8AC3E}">
        <p14:creationId xmlns:p14="http://schemas.microsoft.com/office/powerpoint/2010/main" xmlns="" val="3296015286"/>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52EC62-4DDE-4B50-97BE-FC00C24677CC}" type="slidenum">
              <a:rPr lang="en-US"/>
              <a:pPr/>
              <a:t>‹#›</a:t>
            </a:fld>
            <a:endParaRPr lang="en-US"/>
          </a:p>
        </p:txBody>
      </p:sp>
    </p:spTree>
    <p:extLst>
      <p:ext uri="{BB962C8B-B14F-4D97-AF65-F5344CB8AC3E}">
        <p14:creationId xmlns:p14="http://schemas.microsoft.com/office/powerpoint/2010/main" xmlns="" val="3929575327"/>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1905000" y="1752600"/>
            <a:ext cx="35433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5600700" y="1752600"/>
            <a:ext cx="35433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46069A-2891-4431-B147-B7B1DE5BF785}" type="slidenum">
              <a:rPr lang="en-US"/>
              <a:pPr/>
              <a:t>‹#›</a:t>
            </a:fld>
            <a:endParaRPr lang="en-US"/>
          </a:p>
        </p:txBody>
      </p:sp>
    </p:spTree>
    <p:extLst>
      <p:ext uri="{BB962C8B-B14F-4D97-AF65-F5344CB8AC3E}">
        <p14:creationId xmlns:p14="http://schemas.microsoft.com/office/powerpoint/2010/main" xmlns="" val="1958212851"/>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C318755-1F88-48C3-9B78-2D64F5D00615}" type="slidenum">
              <a:rPr lang="en-US"/>
              <a:pPr/>
              <a:t>‹#›</a:t>
            </a:fld>
            <a:endParaRPr lang="en-US"/>
          </a:p>
        </p:txBody>
      </p:sp>
    </p:spTree>
    <p:extLst>
      <p:ext uri="{BB962C8B-B14F-4D97-AF65-F5344CB8AC3E}">
        <p14:creationId xmlns:p14="http://schemas.microsoft.com/office/powerpoint/2010/main" xmlns="" val="2392595874"/>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A421E11-FB16-4807-99CD-984D40B38881}" type="slidenum">
              <a:rPr lang="en-US"/>
              <a:pPr/>
              <a:t>‹#›</a:t>
            </a:fld>
            <a:endParaRPr lang="en-US"/>
          </a:p>
        </p:txBody>
      </p:sp>
    </p:spTree>
    <p:extLst>
      <p:ext uri="{BB962C8B-B14F-4D97-AF65-F5344CB8AC3E}">
        <p14:creationId xmlns:p14="http://schemas.microsoft.com/office/powerpoint/2010/main" xmlns="" val="3883041621"/>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ABEAD69-AE55-4E46-B750-2DA97F48CDDC}" type="slidenum">
              <a:rPr lang="en-US"/>
              <a:pPr/>
              <a:t>‹#›</a:t>
            </a:fld>
            <a:endParaRPr lang="en-US"/>
          </a:p>
        </p:txBody>
      </p:sp>
    </p:spTree>
    <p:extLst>
      <p:ext uri="{BB962C8B-B14F-4D97-AF65-F5344CB8AC3E}">
        <p14:creationId xmlns:p14="http://schemas.microsoft.com/office/powerpoint/2010/main" xmlns="" val="353943068"/>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251C25F-9AC4-4C7F-831A-1F39E104379A}" type="slidenum">
              <a:rPr lang="en-US"/>
              <a:pPr/>
              <a:t>‹#›</a:t>
            </a:fld>
            <a:endParaRPr lang="en-US"/>
          </a:p>
        </p:txBody>
      </p:sp>
    </p:spTree>
    <p:extLst>
      <p:ext uri="{BB962C8B-B14F-4D97-AF65-F5344CB8AC3E}">
        <p14:creationId xmlns:p14="http://schemas.microsoft.com/office/powerpoint/2010/main" xmlns="" val="3309154428"/>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E753830-504D-41FB-A02D-715E33D77E04}" type="slidenum">
              <a:rPr lang="en-US"/>
              <a:pPr/>
              <a:t>‹#›</a:t>
            </a:fld>
            <a:endParaRPr lang="en-US"/>
          </a:p>
        </p:txBody>
      </p:sp>
    </p:spTree>
    <p:extLst>
      <p:ext uri="{BB962C8B-B14F-4D97-AF65-F5344CB8AC3E}">
        <p14:creationId xmlns:p14="http://schemas.microsoft.com/office/powerpoint/2010/main" xmlns="" val="749857520"/>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905000" y="1752600"/>
            <a:ext cx="7239000" cy="4724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6" name="Rectangle 2"/>
          <p:cNvSpPr>
            <a:spLocks noGrp="1" noChangeArrowheads="1"/>
          </p:cNvSpPr>
          <p:nvPr>
            <p:ph type="title"/>
          </p:nvPr>
        </p:nvSpPr>
        <p:spPr bwMode="auto">
          <a:xfrm>
            <a:off x="1905000" y="1295400"/>
            <a:ext cx="7239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bg1"/>
                </a:solidFill>
              </a:defRPr>
            </a:lvl1pPr>
          </a:lstStyle>
          <a:p>
            <a:fld id="{429BDC69-C4F3-4579-8B51-CFD7992E828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thruBlk="1"/>
  </p:transition>
  <p:txStyles>
    <p:titleStyle>
      <a:lvl1pPr algn="l" rtl="1" eaLnBrk="1" fontAlgn="base" hangingPunct="1">
        <a:spcBef>
          <a:spcPct val="0"/>
        </a:spcBef>
        <a:spcAft>
          <a:spcPct val="0"/>
        </a:spcAft>
        <a:defRPr sz="3200" kern="1200">
          <a:solidFill>
            <a:schemeClr val="bg1"/>
          </a:solidFill>
          <a:latin typeface="+mj-lt"/>
          <a:ea typeface="+mj-ea"/>
          <a:cs typeface="+mj-cs"/>
        </a:defRPr>
      </a:lvl1pPr>
      <a:lvl2pPr algn="l" rtl="1" eaLnBrk="1" fontAlgn="base" hangingPunct="1">
        <a:spcBef>
          <a:spcPct val="0"/>
        </a:spcBef>
        <a:spcAft>
          <a:spcPct val="0"/>
        </a:spcAft>
        <a:defRPr sz="3200">
          <a:solidFill>
            <a:schemeClr val="bg1"/>
          </a:solidFill>
          <a:latin typeface="Arial Black" panose="020B0A04020102020204" pitchFamily="34" charset="0"/>
        </a:defRPr>
      </a:lvl2pPr>
      <a:lvl3pPr algn="l" rtl="1" eaLnBrk="1" fontAlgn="base" hangingPunct="1">
        <a:spcBef>
          <a:spcPct val="0"/>
        </a:spcBef>
        <a:spcAft>
          <a:spcPct val="0"/>
        </a:spcAft>
        <a:defRPr sz="3200">
          <a:solidFill>
            <a:schemeClr val="bg1"/>
          </a:solidFill>
          <a:latin typeface="Arial Black" panose="020B0A04020102020204" pitchFamily="34" charset="0"/>
        </a:defRPr>
      </a:lvl3pPr>
      <a:lvl4pPr algn="l" rtl="1" eaLnBrk="1" fontAlgn="base" hangingPunct="1">
        <a:spcBef>
          <a:spcPct val="0"/>
        </a:spcBef>
        <a:spcAft>
          <a:spcPct val="0"/>
        </a:spcAft>
        <a:defRPr sz="3200">
          <a:solidFill>
            <a:schemeClr val="bg1"/>
          </a:solidFill>
          <a:latin typeface="Arial Black" panose="020B0A04020102020204" pitchFamily="34" charset="0"/>
        </a:defRPr>
      </a:lvl4pPr>
      <a:lvl5pPr algn="l" rtl="1" eaLnBrk="1" fontAlgn="base" hangingPunct="1">
        <a:spcBef>
          <a:spcPct val="0"/>
        </a:spcBef>
        <a:spcAft>
          <a:spcPct val="0"/>
        </a:spcAft>
        <a:defRPr sz="3200">
          <a:solidFill>
            <a:schemeClr val="bg1"/>
          </a:solidFill>
          <a:latin typeface="Arial Black" panose="020B0A04020102020204" pitchFamily="34" charset="0"/>
        </a:defRPr>
      </a:lvl5pPr>
      <a:lvl6pPr marL="457200" algn="l" rtl="1" eaLnBrk="1" fontAlgn="base" hangingPunct="1">
        <a:spcBef>
          <a:spcPct val="0"/>
        </a:spcBef>
        <a:spcAft>
          <a:spcPct val="0"/>
        </a:spcAft>
        <a:defRPr sz="3200">
          <a:solidFill>
            <a:schemeClr val="bg1"/>
          </a:solidFill>
          <a:latin typeface="Arial Black" panose="020B0A04020102020204" pitchFamily="34" charset="0"/>
        </a:defRPr>
      </a:lvl6pPr>
      <a:lvl7pPr marL="914400" algn="l" rtl="1" eaLnBrk="1" fontAlgn="base" hangingPunct="1">
        <a:spcBef>
          <a:spcPct val="0"/>
        </a:spcBef>
        <a:spcAft>
          <a:spcPct val="0"/>
        </a:spcAft>
        <a:defRPr sz="3200">
          <a:solidFill>
            <a:schemeClr val="bg1"/>
          </a:solidFill>
          <a:latin typeface="Arial Black" panose="020B0A04020102020204" pitchFamily="34" charset="0"/>
        </a:defRPr>
      </a:lvl7pPr>
      <a:lvl8pPr marL="1371600" algn="l" rtl="1" eaLnBrk="1" fontAlgn="base" hangingPunct="1">
        <a:spcBef>
          <a:spcPct val="0"/>
        </a:spcBef>
        <a:spcAft>
          <a:spcPct val="0"/>
        </a:spcAft>
        <a:defRPr sz="3200">
          <a:solidFill>
            <a:schemeClr val="bg1"/>
          </a:solidFill>
          <a:latin typeface="Arial Black" panose="020B0A04020102020204" pitchFamily="34" charset="0"/>
        </a:defRPr>
      </a:lvl8pPr>
      <a:lvl9pPr marL="1828800" algn="l" rtl="1" eaLnBrk="1" fontAlgn="base" hangingPunct="1">
        <a:spcBef>
          <a:spcPct val="0"/>
        </a:spcBef>
        <a:spcAft>
          <a:spcPct val="0"/>
        </a:spcAft>
        <a:defRPr sz="3200">
          <a:solidFill>
            <a:schemeClr val="bg1"/>
          </a:solidFill>
          <a:latin typeface="Arial Black" panose="020B0A04020102020204" pitchFamily="34" charset="0"/>
        </a:defRPr>
      </a:lvl9pPr>
    </p:titleStyle>
    <p:bodyStyle>
      <a:lvl1pPr marL="342900" indent="-342900" algn="r" rtl="1" eaLnBrk="1" fontAlgn="base" hangingPunct="1">
        <a:spcBef>
          <a:spcPct val="20000"/>
        </a:spcBef>
        <a:spcAft>
          <a:spcPct val="0"/>
        </a:spcAft>
        <a:buChar char="•"/>
        <a:defRPr sz="2800" b="1" i="1" kern="1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400" b="1" i="1" kern="1200">
          <a:solidFill>
            <a:schemeClr val="tx1"/>
          </a:solidFill>
          <a:latin typeface="+mn-lt"/>
          <a:ea typeface="+mn-ea"/>
          <a:cs typeface="+mn-cs"/>
        </a:defRPr>
      </a:lvl2pPr>
      <a:lvl3pPr marL="1143000" indent="-228600" algn="r" rtl="1" eaLnBrk="1" fontAlgn="base" hangingPunct="1">
        <a:spcBef>
          <a:spcPct val="20000"/>
        </a:spcBef>
        <a:spcAft>
          <a:spcPct val="0"/>
        </a:spcAft>
        <a:buChar char="•"/>
        <a:defRPr sz="2000" b="1" i="1" kern="1200">
          <a:solidFill>
            <a:schemeClr val="tx1"/>
          </a:solidFill>
          <a:latin typeface="+mn-lt"/>
          <a:ea typeface="+mn-ea"/>
          <a:cs typeface="+mn-cs"/>
        </a:defRPr>
      </a:lvl3pPr>
      <a:lvl4pPr marL="1600200" indent="-228600" algn="r" rtl="1" eaLnBrk="1" fontAlgn="base" hangingPunct="1">
        <a:spcBef>
          <a:spcPct val="20000"/>
        </a:spcBef>
        <a:spcAft>
          <a:spcPct val="0"/>
        </a:spcAft>
        <a:buChar char="•"/>
        <a:defRPr b="1" i="1" kern="1200">
          <a:solidFill>
            <a:schemeClr val="tx1"/>
          </a:solidFill>
          <a:latin typeface="+mn-lt"/>
          <a:ea typeface="+mn-ea"/>
          <a:cs typeface="+mn-cs"/>
        </a:defRPr>
      </a:lvl4pPr>
      <a:lvl5pPr marL="2057400" indent="-228600" algn="r" rtl="1" eaLnBrk="1" fontAlgn="base" hangingPunct="1">
        <a:spcBef>
          <a:spcPct val="20000"/>
        </a:spcBef>
        <a:spcAft>
          <a:spcPct val="0"/>
        </a:spcAft>
        <a:buChar char="•"/>
        <a:defRPr b="1" i="1"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107504" y="3717032"/>
            <a:ext cx="9144000" cy="609600"/>
          </a:xfrm>
        </p:spPr>
        <p:txBody>
          <a:bodyPr>
            <a:scene3d>
              <a:camera prst="perspectiveLeft"/>
              <a:lightRig rig="threePt" dir="t"/>
            </a:scene3d>
          </a:bodyPr>
          <a:lstStyle/>
          <a:p>
            <a:r>
              <a:rPr lang="fa-IR"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reflection blurRad="6350" stA="55000" endA="50" endPos="85000" dist="60007" dir="5400000" sy="-100000" algn="bl" rotWithShape="0"/>
                </a:effectLst>
              </a:rPr>
              <a:t>ارزیابی و مدیریت خودکشی</a:t>
            </a:r>
            <a:br>
              <a:rPr lang="fa-IR"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reflection blurRad="6350" stA="55000" endA="50" endPos="85000" dist="60007" dir="5400000" sy="-100000" algn="bl" rotWithShape="0"/>
                </a:effectLst>
              </a:rPr>
            </a:br>
            <a:r>
              <a:rPr lang="fa-IR" sz="5400" b="1" dirty="0">
                <a:ln w="10160">
                  <a:solidFill>
                    <a:schemeClr val="accent5"/>
                  </a:solidFill>
                  <a:prstDash val="solid"/>
                </a:ln>
                <a:solidFill>
                  <a:srgbClr val="FFFFFF"/>
                </a:solidFill>
                <a:effectLst>
                  <a:outerShdw blurRad="38100" dist="22860" dir="5400000" algn="tl" rotWithShape="0">
                    <a:srgbClr val="000000">
                      <a:alpha val="30000"/>
                    </a:srgbClr>
                  </a:outerShdw>
                  <a:reflection blurRad="6350" stA="55000" endA="50" endPos="85000" dist="60007" dir="5400000" sy="-100000" algn="bl" rotWithShape="0"/>
                </a:effectLst>
              </a:rPr>
              <a:t/>
            </a:r>
            <a:br>
              <a:rPr lang="fa-IR" sz="5400" b="1" dirty="0">
                <a:ln w="10160">
                  <a:solidFill>
                    <a:schemeClr val="accent5"/>
                  </a:solidFill>
                  <a:prstDash val="solid"/>
                </a:ln>
                <a:solidFill>
                  <a:srgbClr val="FFFFFF"/>
                </a:solidFill>
                <a:effectLst>
                  <a:outerShdw blurRad="38100" dist="22860" dir="5400000" algn="tl" rotWithShape="0">
                    <a:srgbClr val="000000">
                      <a:alpha val="30000"/>
                    </a:srgbClr>
                  </a:outerShdw>
                  <a:reflection blurRad="6350" stA="55000" endA="50" endPos="85000" dist="60007" dir="5400000" sy="-100000" algn="bl" rotWithShape="0"/>
                </a:effectLst>
              </a:rPr>
            </a:br>
            <a:r>
              <a:rPr lang="fa-IR" sz="3600" b="1" dirty="0" smtClean="0">
                <a:ln w="10160">
                  <a:solidFill>
                    <a:schemeClr val="accent5"/>
                  </a:solidFill>
                  <a:prstDash val="solid"/>
                </a:ln>
                <a:solidFill>
                  <a:schemeClr val="tx1"/>
                </a:solidFill>
                <a:effectLst>
                  <a:outerShdw blurRad="38100" dist="22860" dir="5400000" algn="tl" rotWithShape="0">
                    <a:srgbClr val="000000">
                      <a:alpha val="30000"/>
                    </a:srgbClr>
                  </a:outerShdw>
                  <a:reflection blurRad="6350" stA="55000" endA="50" endPos="85000" dist="60007" dir="5400000" sy="-100000" algn="bl" rotWithShape="0"/>
                </a:effectLst>
              </a:rPr>
              <a:t>واحدبهداشت روان</a:t>
            </a:r>
            <a:br>
              <a:rPr lang="fa-IR" sz="3600" b="1" dirty="0" smtClean="0">
                <a:ln w="10160">
                  <a:solidFill>
                    <a:schemeClr val="accent5"/>
                  </a:solidFill>
                  <a:prstDash val="solid"/>
                </a:ln>
                <a:solidFill>
                  <a:schemeClr val="tx1"/>
                </a:solidFill>
                <a:effectLst>
                  <a:outerShdw blurRad="38100" dist="22860" dir="5400000" algn="tl" rotWithShape="0">
                    <a:srgbClr val="000000">
                      <a:alpha val="30000"/>
                    </a:srgbClr>
                  </a:outerShdw>
                  <a:reflection blurRad="6350" stA="55000" endA="50" endPos="85000" dist="60007" dir="5400000" sy="-100000" algn="bl" rotWithShape="0"/>
                </a:effectLst>
              </a:rPr>
            </a:br>
            <a:r>
              <a:rPr lang="fa-IR" sz="3600" b="1" dirty="0" smtClean="0">
                <a:ln w="10160">
                  <a:solidFill>
                    <a:schemeClr val="accent5"/>
                  </a:solidFill>
                  <a:prstDash val="solid"/>
                </a:ln>
                <a:solidFill>
                  <a:schemeClr val="tx1"/>
                </a:solidFill>
                <a:effectLst>
                  <a:outerShdw blurRad="38100" dist="22860" dir="5400000" algn="tl" rotWithShape="0">
                    <a:srgbClr val="000000">
                      <a:alpha val="30000"/>
                    </a:srgbClr>
                  </a:outerShdw>
                  <a:reflection blurRad="6350" stA="55000" endA="50" endPos="85000" dist="60007" dir="5400000" sy="-100000" algn="bl" rotWithShape="0"/>
                </a:effectLst>
              </a:rPr>
              <a:t>1397</a:t>
            </a:r>
            <a:endParaRPr lang="en-US" sz="3600" b="1" dirty="0">
              <a:ln w="10160">
                <a:solidFill>
                  <a:schemeClr val="accent5"/>
                </a:solidFill>
                <a:prstDash val="solid"/>
              </a:ln>
              <a:solidFill>
                <a:schemeClr val="tx1"/>
              </a:solidFill>
              <a:effectLst>
                <a:outerShdw blurRad="38100" dist="22860" dir="5400000" algn="tl" rotWithShape="0">
                  <a:srgbClr val="000000">
                    <a:alpha val="30000"/>
                  </a:srgbClr>
                </a:outerShdw>
                <a:reflection blurRad="6350" stA="55000" endA="50" endPos="85000" dist="60007" dir="5400000" sy="-100000" algn="bl" rotWithShape="0"/>
              </a:effectLst>
            </a:endParaRPr>
          </a:p>
        </p:txBody>
      </p:sp>
      <p:sp>
        <p:nvSpPr>
          <p:cNvPr id="3" name="Subtitle 2"/>
          <p:cNvSpPr>
            <a:spLocks noGrp="1"/>
          </p:cNvSpPr>
          <p:nvPr>
            <p:ph type="subTitle" idx="1"/>
          </p:nvPr>
        </p:nvSpPr>
        <p:spPr>
          <a:xfrm>
            <a:off x="0" y="260648"/>
            <a:ext cx="9144000" cy="304800"/>
          </a:xfrm>
        </p:spPr>
        <p:txBody>
          <a:bodyPr/>
          <a:lstStyle/>
          <a:p>
            <a:r>
              <a:rPr lang="fa-IR" dirty="0" smtClean="0">
                <a:solidFill>
                  <a:schemeClr val="tx1"/>
                </a:solidFill>
              </a:rPr>
              <a:t>معاونت بهداشتی دانشگاه علوم پزشکی گیلان</a:t>
            </a:r>
            <a:endParaRPr lang="fa-IR" dirty="0">
              <a:solidFill>
                <a:schemeClr val="tx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84368" y="116632"/>
            <a:ext cx="1143000" cy="114300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1"/>
            <a:ext cx="7797662" cy="762000"/>
          </a:xfrm>
        </p:spPr>
        <p:txBody>
          <a:bodyPr>
            <a:normAutofit fontScale="90000"/>
          </a:bodyPr>
          <a:lstStyle/>
          <a:p>
            <a:pPr algn="ctr"/>
            <a:r>
              <a:rPr lang="fa-IR" sz="2400" dirty="0" smtClean="0">
                <a:cs typeface="B Titr" panose="00000700000000000000" pitchFamily="2" charset="-78"/>
              </a:rPr>
              <a:t>خودكشي و عوامل اجتماعي و جمعيت شناختي </a:t>
            </a:r>
            <a:r>
              <a:rPr lang="en-US" sz="2400" dirty="0" smtClean="0">
                <a:cs typeface="B Titr" panose="00000700000000000000" pitchFamily="2" charset="-78"/>
              </a:rPr>
              <a:t/>
            </a:r>
            <a:br>
              <a:rPr lang="en-US" sz="2400" dirty="0" smtClean="0">
                <a:cs typeface="B Titr" panose="00000700000000000000" pitchFamily="2" charset="-78"/>
              </a:rPr>
            </a:br>
            <a:endParaRPr lang="fa-IR" sz="2400" dirty="0">
              <a:cs typeface="B Titr" panose="00000700000000000000" pitchFamily="2" charset="-78"/>
            </a:endParaRPr>
          </a:p>
        </p:txBody>
      </p:sp>
      <p:sp>
        <p:nvSpPr>
          <p:cNvPr id="3" name="Content Placeholder 2"/>
          <p:cNvSpPr>
            <a:spLocks noGrp="1"/>
          </p:cNvSpPr>
          <p:nvPr>
            <p:ph sz="quarter" idx="4294967295"/>
          </p:nvPr>
        </p:nvSpPr>
        <p:spPr>
          <a:xfrm>
            <a:off x="381000" y="1219200"/>
            <a:ext cx="8229600" cy="4906963"/>
          </a:xfrm>
          <a:prstGeom prst="rect">
            <a:avLst/>
          </a:prstGeom>
        </p:spPr>
        <p:txBody>
          <a:bodyPr>
            <a:normAutofit/>
          </a:bodyPr>
          <a:lstStyle/>
          <a:p>
            <a:pPr algn="just" rtl="1"/>
            <a:r>
              <a:rPr lang="fa-IR" sz="1800" b="1" i="0" dirty="0" smtClean="0"/>
              <a:t>جنس:</a:t>
            </a:r>
            <a:r>
              <a:rPr lang="fa-IR" sz="1800" i="0" dirty="0" smtClean="0"/>
              <a:t>در بسياري از كشورها مردان بيش از زنان خودكشي مي‌كنند. نسبت مرد به زن از كشوري به كشوري ديگر متفاوت است. چين تنها كشوري است كه در آن زنان در مناطق روستايي بيش از مردان و در مناطق شهري تقريباً برابر با مردان خودكشي مي‌كنند.</a:t>
            </a:r>
            <a:endParaRPr lang="en-US" sz="1800" i="0" dirty="0" smtClean="0"/>
          </a:p>
          <a:p>
            <a:pPr algn="just" rtl="1"/>
            <a:r>
              <a:rPr lang="fa-IR" sz="1800" b="1" i="0" dirty="0" smtClean="0"/>
              <a:t>سن :</a:t>
            </a:r>
            <a:r>
              <a:rPr lang="fa-IR" sz="1800" i="0" dirty="0" smtClean="0"/>
              <a:t>سالمندان (بالاي 65 سال) و جوانان (30 – 15 سال) در معرض خطر بيشتر خودكشي هستند. مطالعات اخير افزايش ميزان خودكشي در مردان ميانسال را نشان مي‌دهد. </a:t>
            </a:r>
            <a:endParaRPr lang="en-US" sz="1800" i="0" dirty="0" smtClean="0"/>
          </a:p>
          <a:p>
            <a:pPr algn="just" rtl="1"/>
            <a:r>
              <a:rPr lang="fa-IR" sz="1800" b="1" i="0" dirty="0" smtClean="0"/>
              <a:t>وضعيت تأهل:</a:t>
            </a:r>
            <a:r>
              <a:rPr lang="fa-IR" sz="1800" i="0" dirty="0" smtClean="0"/>
              <a:t>افراد طلاق گرفته، بيوه و مجرد در معرض خطر بيشتر خودكشي هستند. بنظر مي‌رسد ازدواج براي مردان در برابر خودكشي عامل محافظتي باشد  اما براي زنان چنين نيست، متاركه و تنها زندگي كردن خطر خودكشي را بالا مي‌برد.</a:t>
            </a:r>
          </a:p>
          <a:p>
            <a:pPr algn="just"/>
            <a:r>
              <a:rPr lang="fa-IR" sz="1800" i="0" dirty="0">
                <a:cs typeface="B Titr" panose="00000700000000000000" pitchFamily="2" charset="-78"/>
              </a:rPr>
              <a:t>بيكاري</a:t>
            </a:r>
            <a:r>
              <a:rPr lang="fa-IR" sz="1800" i="0" dirty="0"/>
              <a:t> </a:t>
            </a:r>
            <a:r>
              <a:rPr lang="fa-IR" sz="1800" i="0" dirty="0" smtClean="0"/>
              <a:t>:رابطه </a:t>
            </a:r>
            <a:r>
              <a:rPr lang="fa-IR" sz="1800" i="0" dirty="0"/>
              <a:t>محكمي بين بيكاري و خودكشي وجود دارد، اما ماهيت اين رابطه پيچيده است. احتمالاً تأثير بيكاري از طريق عواملي چون فقر، محروميت  اجتماعي، مشكلات خانوادگي و نا اميدي اعمال </a:t>
            </a:r>
            <a:r>
              <a:rPr lang="fa-IR" sz="1800" i="0" dirty="0" smtClean="0"/>
              <a:t>مي‌شود. </a:t>
            </a:r>
          </a:p>
          <a:p>
            <a:pPr algn="just"/>
            <a:r>
              <a:rPr lang="fa-IR" sz="1800" i="0" dirty="0">
                <a:cs typeface="B Titr" panose="00000700000000000000" pitchFamily="2" charset="-78"/>
              </a:rPr>
              <a:t>اقامت در شهر/ روستا </a:t>
            </a:r>
            <a:r>
              <a:rPr lang="fa-IR" sz="1800" i="0" dirty="0"/>
              <a:t>:در بسياري از كشور‌ها خودكشي در مناطق شهري بيشتر است، در حاليكه در برخي ديگر، بيشتر در مناطق روستايي روي مي‌دهد.</a:t>
            </a:r>
          </a:p>
          <a:p>
            <a:pPr algn="just"/>
            <a:r>
              <a:rPr lang="fa-IR" sz="1800" i="0" dirty="0">
                <a:cs typeface="B Titr" panose="00000700000000000000" pitchFamily="2" charset="-78"/>
              </a:rPr>
              <a:t>مهاجرت :</a:t>
            </a:r>
            <a:r>
              <a:rPr lang="fa-IR" sz="1800" i="0" dirty="0"/>
              <a:t>مهاجرت بخاطر مشكلات همراه  آن مانند فقر، مسكن  نامناسب، نبود حمايت اجتماعي و برآورده نشدن  نيازها، سبب افزايش خطر خودكشي مي‌شود.</a:t>
            </a:r>
          </a:p>
          <a:p>
            <a:pPr algn="just"/>
            <a:endParaRPr lang="fa-IR" sz="1800" i="0" dirty="0" smtClean="0"/>
          </a:p>
          <a:p>
            <a:pPr algn="just" rtl="1"/>
            <a:endParaRPr lang="en-US" sz="1800" i="0" dirty="0" smtClean="0"/>
          </a:p>
          <a:p>
            <a:pPr algn="r" rtl="1"/>
            <a:endParaRPr lang="fa-IR" sz="1800" i="0"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97662" cy="1151965"/>
          </a:xfrm>
        </p:spPr>
        <p:txBody>
          <a:bodyPr/>
          <a:lstStyle/>
          <a:p>
            <a:pPr algn="ctr"/>
            <a:r>
              <a:rPr lang="fa-IR" dirty="0">
                <a:cs typeface="B Titr" panose="00000700000000000000" pitchFamily="2" charset="-78"/>
              </a:rPr>
              <a:t>خودکشی و اختلالات روانپزشکی </a:t>
            </a:r>
          </a:p>
        </p:txBody>
      </p:sp>
      <p:sp>
        <p:nvSpPr>
          <p:cNvPr id="3" name="Content Placeholder 2"/>
          <p:cNvSpPr>
            <a:spLocks noGrp="1"/>
          </p:cNvSpPr>
          <p:nvPr>
            <p:ph sz="quarter" idx="4294967295"/>
          </p:nvPr>
        </p:nvSpPr>
        <p:spPr>
          <a:xfrm>
            <a:off x="457200" y="1524000"/>
            <a:ext cx="7796030" cy="3311189"/>
          </a:xfrm>
          <a:prstGeom prst="rect">
            <a:avLst/>
          </a:prstGeom>
        </p:spPr>
        <p:txBody>
          <a:bodyPr>
            <a:noAutofit/>
          </a:bodyPr>
          <a:lstStyle/>
          <a:p>
            <a:r>
              <a:rPr lang="fa-IR" sz="2000" i="0" dirty="0">
                <a:cs typeface="B Titr" panose="00000700000000000000" pitchFamily="2" charset="-78"/>
              </a:rPr>
              <a:t>مطالعات در کشورهای توسعه یافته یا در حال توسعه بیانگر دو موضوع زیر می باشد:</a:t>
            </a:r>
            <a:endParaRPr lang="en-US" sz="2000" i="0" dirty="0">
              <a:cs typeface="B Titr" panose="00000700000000000000" pitchFamily="2" charset="-78"/>
            </a:endParaRPr>
          </a:p>
          <a:p>
            <a:pPr lvl="0"/>
            <a:r>
              <a:rPr lang="fa-IR" sz="2000" i="0" dirty="0">
                <a:cs typeface="B Titr" panose="00000700000000000000" pitchFamily="2" charset="-78"/>
              </a:rPr>
              <a:t>تعداد زیادی از افرادی که خودکشی </a:t>
            </a:r>
            <a:r>
              <a:rPr lang="fa-IR" sz="2000" i="0" dirty="0" smtClean="0">
                <a:cs typeface="B Titr" panose="00000700000000000000" pitchFamily="2" charset="-78"/>
              </a:rPr>
              <a:t>میکنند100-80% </a:t>
            </a:r>
            <a:r>
              <a:rPr lang="fa-IR" sz="2000" i="0" dirty="0">
                <a:cs typeface="B Titr" panose="00000700000000000000" pitchFamily="2" charset="-78"/>
              </a:rPr>
              <a:t>دچاریک اختلال قابل تشخیص روانپزشکی هستند.</a:t>
            </a:r>
            <a:endParaRPr lang="en-US" sz="2000" i="0" dirty="0">
              <a:cs typeface="B Titr" panose="00000700000000000000" pitchFamily="2" charset="-78"/>
            </a:endParaRPr>
          </a:p>
          <a:p>
            <a:pPr lvl="0"/>
            <a:r>
              <a:rPr lang="fa-IR" sz="2000" i="0" dirty="0">
                <a:cs typeface="B Titr" panose="00000700000000000000" pitchFamily="2" charset="-78"/>
              </a:rPr>
              <a:t>خودکشی و رفتارهای خودکشی در بیماران روانپزشکی بیشتر است.</a:t>
            </a:r>
            <a:endParaRPr lang="en-US" sz="2000" i="0" dirty="0">
              <a:cs typeface="B Titr" panose="00000700000000000000" pitchFamily="2" charset="-78"/>
            </a:endParaRPr>
          </a:p>
          <a:p>
            <a:r>
              <a:rPr lang="fa-IR" sz="2000" i="0" dirty="0">
                <a:cs typeface="B Titr" panose="00000700000000000000" pitchFamily="2" charset="-78"/>
              </a:rPr>
              <a:t>اختلالات روانپزشکی از نظر خطر خودکشی به ترتیب عبارتند از:</a:t>
            </a:r>
            <a:endParaRPr lang="en-US" sz="2000" i="0" dirty="0">
              <a:cs typeface="B Titr" panose="00000700000000000000" pitchFamily="2" charset="-78"/>
            </a:endParaRPr>
          </a:p>
          <a:p>
            <a:pPr lvl="0"/>
            <a:r>
              <a:rPr lang="fa-IR" sz="2000" i="0" dirty="0">
                <a:cs typeface="B Titr" panose="00000700000000000000" pitchFamily="2" charset="-78"/>
              </a:rPr>
              <a:t>افسردگی (تمام انواع)؛</a:t>
            </a:r>
            <a:endParaRPr lang="en-US" sz="2000" i="0" dirty="0">
              <a:cs typeface="B Titr" panose="00000700000000000000" pitchFamily="2" charset="-78"/>
            </a:endParaRPr>
          </a:p>
          <a:p>
            <a:pPr lvl="0"/>
            <a:r>
              <a:rPr lang="fa-IR" sz="2000" i="0" dirty="0">
                <a:cs typeface="B Titr" panose="00000700000000000000" pitchFamily="2" charset="-78"/>
              </a:rPr>
              <a:t>اختلالات شخصیت (ضد اجتماعی ،مرزی،صفات تکانشگری،پرخاشگری،و تغییرات خلقی)؛</a:t>
            </a:r>
            <a:endParaRPr lang="en-US" sz="2000" i="0" dirty="0">
              <a:cs typeface="B Titr" panose="00000700000000000000" pitchFamily="2" charset="-78"/>
            </a:endParaRPr>
          </a:p>
          <a:p>
            <a:pPr lvl="0"/>
            <a:r>
              <a:rPr lang="fa-IR" sz="2000" i="0" dirty="0">
                <a:cs typeface="B Titr" panose="00000700000000000000" pitchFamily="2" charset="-78"/>
              </a:rPr>
              <a:t>سوءمصرف مواد و الکل؛</a:t>
            </a:r>
            <a:endParaRPr lang="en-US" sz="2000" i="0" dirty="0">
              <a:cs typeface="B Titr" panose="00000700000000000000" pitchFamily="2" charset="-78"/>
            </a:endParaRPr>
          </a:p>
          <a:p>
            <a:pPr lvl="0"/>
            <a:r>
              <a:rPr lang="fa-IR" sz="2000" i="0" dirty="0">
                <a:cs typeface="B Titr" panose="00000700000000000000" pitchFamily="2" charset="-78"/>
              </a:rPr>
              <a:t>اسکیزوفرنیا؛</a:t>
            </a:r>
            <a:endParaRPr lang="en-US" sz="2000" i="0" dirty="0">
              <a:cs typeface="B Titr" panose="00000700000000000000" pitchFamily="2" charset="-78"/>
            </a:endParaRPr>
          </a:p>
          <a:p>
            <a:pPr lvl="0"/>
            <a:r>
              <a:rPr lang="fa-IR" sz="2000" i="0" smtClean="0">
                <a:cs typeface="B Titr" panose="00000700000000000000" pitchFamily="2" charset="-78"/>
              </a:rPr>
              <a:t>اختلالات اضطرابی</a:t>
            </a:r>
            <a:endParaRPr lang="en-US" sz="2000" i="0" dirty="0">
              <a:cs typeface="B Titr" panose="000007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33400" y="4114800"/>
            <a:ext cx="3268158" cy="1905000"/>
          </a:xfrm>
          <a:prstGeom prst="rect">
            <a:avLst/>
          </a:prstGeom>
        </p:spPr>
      </p:pic>
      <p:pic>
        <p:nvPicPr>
          <p:cNvPr id="4" name="Picture 3"/>
          <p:cNvPicPr>
            <a:picLocks noChangeAspect="1"/>
          </p:cNvPicPr>
          <p:nvPr/>
        </p:nvPicPr>
        <p:blipFill>
          <a:blip r:embed="rId3" cstate="print"/>
          <a:stretch>
            <a:fillRect/>
          </a:stretch>
        </p:blipFill>
        <p:spPr>
          <a:xfrm>
            <a:off x="8021" y="152400"/>
            <a:ext cx="1066892" cy="1066892"/>
          </a:xfrm>
          <a:prstGeom prst="rect">
            <a:avLst/>
          </a:prstGeom>
        </p:spPr>
      </p:pic>
    </p:spTree>
    <p:extLst>
      <p:ext uri="{BB962C8B-B14F-4D97-AF65-F5344CB8AC3E}">
        <p14:creationId xmlns:p14="http://schemas.microsoft.com/office/powerpoint/2010/main" xmlns="" val="1651917144"/>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688" y="620688"/>
            <a:ext cx="6912768" cy="1077218"/>
          </a:xfrm>
          <a:prstGeom prst="rect">
            <a:avLst/>
          </a:prstGeom>
        </p:spPr>
        <p:txBody>
          <a:bodyPr wrap="square">
            <a:spAutoFit/>
          </a:bodyPr>
          <a:lstStyle/>
          <a:p>
            <a:pPr algn="ctr" rtl="1"/>
            <a:r>
              <a:rPr lang="fa-IR" sz="3200" b="1" dirty="0" smtClean="0">
                <a:solidFill>
                  <a:srgbClr val="000000"/>
                </a:solidFill>
                <a:latin typeface="Tahoma" panose="020B0604030504040204" pitchFamily="34" charset="0"/>
              </a:rPr>
              <a:t>شرح وظايف پرسنل مراکز بهداشتي درماني در برنامه پيشگيري از خودکشي</a:t>
            </a:r>
            <a:endParaRPr lang="fa-IR" sz="3200" b="1" dirty="0">
              <a:solidFill>
                <a:srgbClr val="000000"/>
              </a:solidFill>
            </a:endParaRPr>
          </a:p>
        </p:txBody>
      </p:sp>
      <p:pic>
        <p:nvPicPr>
          <p:cNvPr id="3" name="Picture 2"/>
          <p:cNvPicPr>
            <a:picLocks noChangeAspect="1"/>
          </p:cNvPicPr>
          <p:nvPr/>
        </p:nvPicPr>
        <p:blipFill>
          <a:blip r:embed="rId2" cstate="print"/>
          <a:stretch>
            <a:fillRect/>
          </a:stretch>
        </p:blipFill>
        <p:spPr>
          <a:xfrm>
            <a:off x="5796136" y="4437112"/>
            <a:ext cx="2619375" cy="1743075"/>
          </a:xfrm>
          <a:prstGeom prst="rect">
            <a:avLst/>
          </a:prstGeom>
        </p:spPr>
      </p:pic>
      <p:pic>
        <p:nvPicPr>
          <p:cNvPr id="4" name="Picture 3"/>
          <p:cNvPicPr>
            <a:picLocks noChangeAspect="1"/>
          </p:cNvPicPr>
          <p:nvPr/>
        </p:nvPicPr>
        <p:blipFill>
          <a:blip r:embed="rId3" cstate="print"/>
          <a:stretch>
            <a:fillRect/>
          </a:stretch>
        </p:blipFill>
        <p:spPr>
          <a:xfrm>
            <a:off x="3635896" y="3356992"/>
            <a:ext cx="2638425" cy="1733550"/>
          </a:xfrm>
          <a:prstGeom prst="rect">
            <a:avLst/>
          </a:prstGeom>
        </p:spPr>
      </p:pic>
    </p:spTree>
    <p:extLst>
      <p:ext uri="{BB962C8B-B14F-4D97-AF65-F5344CB8AC3E}">
        <p14:creationId xmlns:p14="http://schemas.microsoft.com/office/powerpoint/2010/main" xmlns="" val="37310773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9612" y="332656"/>
            <a:ext cx="7632848" cy="4154984"/>
          </a:xfrm>
          <a:prstGeom prst="rect">
            <a:avLst/>
          </a:prstGeom>
        </p:spPr>
        <p:txBody>
          <a:bodyPr wrap="square">
            <a:spAutoFit/>
          </a:bodyPr>
          <a:lstStyle/>
          <a:p>
            <a:pPr algn="ctr" rtl="1"/>
            <a:r>
              <a:rPr lang="fa-IR" b="1" dirty="0" smtClean="0">
                <a:solidFill>
                  <a:srgbClr val="C00000"/>
                </a:solidFill>
                <a:effectLst>
                  <a:outerShdw blurRad="38100" dist="38100" dir="2700000" algn="tl">
                    <a:srgbClr val="000000">
                      <a:alpha val="43137"/>
                    </a:srgbClr>
                  </a:outerShdw>
                </a:effectLst>
                <a:latin typeface="Tahoma-Bold"/>
              </a:rPr>
              <a:t>وظايف بهورز و رابط بهداشتي در طرح پيشگيري از خودکشي</a:t>
            </a:r>
          </a:p>
          <a:p>
            <a:pPr algn="ctr" rtl="1"/>
            <a:endParaRPr lang="fa-IR" b="1" dirty="0" smtClean="0">
              <a:solidFill>
                <a:srgbClr val="C00000"/>
              </a:solidFill>
              <a:effectLst>
                <a:outerShdw blurRad="38100" dist="38100" dir="2700000" algn="tl">
                  <a:srgbClr val="000000">
                    <a:alpha val="43137"/>
                  </a:srgbClr>
                </a:outerShdw>
              </a:effectLst>
              <a:latin typeface="Tahoma-Bold"/>
            </a:endParaRPr>
          </a:p>
          <a:p>
            <a:pPr algn="r" rtl="1"/>
            <a:r>
              <a:rPr lang="fa-IR" b="1" dirty="0">
                <a:solidFill>
                  <a:srgbClr val="FFFF00"/>
                </a:solidFill>
                <a:latin typeface="Tahoma-Bold"/>
              </a:rPr>
              <a:t>بيماريابي</a:t>
            </a:r>
            <a:r>
              <a:rPr lang="fa-IR" b="1" dirty="0" smtClean="0">
                <a:solidFill>
                  <a:srgbClr val="FFFF00"/>
                </a:solidFill>
                <a:latin typeface="Tahoma-Bold"/>
              </a:rPr>
              <a:t>:</a:t>
            </a:r>
            <a:r>
              <a:rPr lang="fa-IR" b="1" dirty="0" smtClean="0">
                <a:solidFill>
                  <a:srgbClr val="000000"/>
                </a:solidFill>
                <a:latin typeface="Tahoma" panose="020B0604030504040204" pitchFamily="34" charset="0"/>
              </a:rPr>
              <a:t>-شناسايي بيماران </a:t>
            </a:r>
            <a:r>
              <a:rPr lang="fa-IR" b="1" dirty="0">
                <a:solidFill>
                  <a:srgbClr val="000000"/>
                </a:solidFill>
                <a:latin typeface="Tahoma" panose="020B0604030504040204" pitchFamily="34" charset="0"/>
              </a:rPr>
              <a:t>افسرده و در معرض خطروافرادي </a:t>
            </a:r>
            <a:r>
              <a:rPr lang="fa-IR" b="1" dirty="0" smtClean="0">
                <a:solidFill>
                  <a:srgbClr val="000000"/>
                </a:solidFill>
                <a:latin typeface="Tahoma" panose="020B0604030504040204" pitchFamily="34" charset="0"/>
              </a:rPr>
              <a:t>که </a:t>
            </a:r>
            <a:r>
              <a:rPr lang="fa-IR" b="1" dirty="0">
                <a:solidFill>
                  <a:srgbClr val="000000"/>
                </a:solidFill>
                <a:latin typeface="Tahoma" panose="020B0604030504040204" pitchFamily="34" charset="0"/>
              </a:rPr>
              <a:t>ريسك اقدام به </a:t>
            </a:r>
            <a:r>
              <a:rPr lang="fa-IR" b="1" dirty="0" smtClean="0">
                <a:solidFill>
                  <a:srgbClr val="000000"/>
                </a:solidFill>
                <a:latin typeface="Tahoma" panose="020B0604030504040204" pitchFamily="34" charset="0"/>
              </a:rPr>
              <a:t>خودکشي دارند</a:t>
            </a:r>
          </a:p>
          <a:p>
            <a:pPr algn="r" rtl="1"/>
            <a:endParaRPr lang="fa-IR" b="1" dirty="0">
              <a:solidFill>
                <a:srgbClr val="000000"/>
              </a:solidFill>
              <a:latin typeface="Tahoma" panose="020B0604030504040204" pitchFamily="34" charset="0"/>
            </a:endParaRPr>
          </a:p>
          <a:p>
            <a:pPr algn="r" rtl="1"/>
            <a:r>
              <a:rPr lang="fa-IR" b="1" dirty="0" smtClean="0">
                <a:solidFill>
                  <a:srgbClr val="FFFF00"/>
                </a:solidFill>
                <a:latin typeface="Tahoma-Bold"/>
              </a:rPr>
              <a:t>ارجاع:</a:t>
            </a:r>
            <a:r>
              <a:rPr lang="fa-IR" b="1" dirty="0" smtClean="0">
                <a:solidFill>
                  <a:srgbClr val="000000"/>
                </a:solidFill>
                <a:latin typeface="Tahoma" panose="020B0604030504040204" pitchFamily="34" charset="0"/>
              </a:rPr>
              <a:t>ارجاع </a:t>
            </a:r>
            <a:r>
              <a:rPr lang="fa-IR" b="1" dirty="0">
                <a:solidFill>
                  <a:srgbClr val="000000"/>
                </a:solidFill>
                <a:latin typeface="Tahoma" panose="020B0604030504040204" pitchFamily="34" charset="0"/>
              </a:rPr>
              <a:t>موارد شناسايي شده به پزشك </a:t>
            </a:r>
            <a:r>
              <a:rPr lang="fa-IR" b="1" dirty="0" smtClean="0">
                <a:solidFill>
                  <a:srgbClr val="000000"/>
                </a:solidFill>
                <a:latin typeface="Tahoma" panose="020B0604030504040204" pitchFamily="34" charset="0"/>
              </a:rPr>
              <a:t>مرکز</a:t>
            </a:r>
          </a:p>
          <a:p>
            <a:pPr algn="r" rtl="1"/>
            <a:endParaRPr lang="fa-IR" b="1" dirty="0">
              <a:solidFill>
                <a:srgbClr val="000000"/>
              </a:solidFill>
              <a:latin typeface="Tahoma" panose="020B0604030504040204" pitchFamily="34" charset="0"/>
            </a:endParaRPr>
          </a:p>
          <a:p>
            <a:pPr algn="r" rtl="1"/>
            <a:r>
              <a:rPr lang="fa-IR" b="1" dirty="0" smtClean="0">
                <a:solidFill>
                  <a:srgbClr val="FFFF00"/>
                </a:solidFill>
                <a:latin typeface="Tahoma-Bold"/>
              </a:rPr>
              <a:t>پيگيري:</a:t>
            </a:r>
            <a:r>
              <a:rPr lang="fa-IR" b="1" dirty="0" smtClean="0">
                <a:solidFill>
                  <a:srgbClr val="000000"/>
                </a:solidFill>
                <a:latin typeface="Tahoma" panose="020B0604030504040204" pitchFamily="34" charset="0"/>
              </a:rPr>
              <a:t>پيگيري </a:t>
            </a:r>
            <a:r>
              <a:rPr lang="fa-IR" b="1" dirty="0">
                <a:solidFill>
                  <a:srgbClr val="000000"/>
                </a:solidFill>
                <a:latin typeface="Tahoma" panose="020B0604030504040204" pitchFamily="34" charset="0"/>
              </a:rPr>
              <a:t>برنامه هاي درماني و وضعيت </a:t>
            </a:r>
            <a:r>
              <a:rPr lang="fa-IR" b="1" dirty="0" smtClean="0">
                <a:solidFill>
                  <a:srgbClr val="000000"/>
                </a:solidFill>
                <a:latin typeface="Tahoma" panose="020B0604030504040204" pitchFamily="34" charset="0"/>
              </a:rPr>
              <a:t>بيماران</a:t>
            </a:r>
          </a:p>
          <a:p>
            <a:pPr algn="r" rtl="1"/>
            <a:endParaRPr lang="fa-IR" b="1" dirty="0">
              <a:solidFill>
                <a:srgbClr val="000000"/>
              </a:solidFill>
              <a:latin typeface="Tahoma" panose="020B0604030504040204" pitchFamily="34" charset="0"/>
            </a:endParaRPr>
          </a:p>
          <a:p>
            <a:pPr algn="r" rtl="1"/>
            <a:r>
              <a:rPr lang="fa-IR" b="1" dirty="0" smtClean="0">
                <a:solidFill>
                  <a:srgbClr val="FFFF00"/>
                </a:solidFill>
                <a:latin typeface="Tahoma-Bold"/>
              </a:rPr>
              <a:t>آموزش:</a:t>
            </a:r>
            <a:r>
              <a:rPr lang="fa-IR" b="1" dirty="0" smtClean="0">
                <a:solidFill>
                  <a:srgbClr val="000000"/>
                </a:solidFill>
                <a:latin typeface="Tahoma" panose="020B0604030504040204" pitchFamily="34" charset="0"/>
              </a:rPr>
              <a:t>آموزش </a:t>
            </a:r>
            <a:r>
              <a:rPr lang="fa-IR" b="1" dirty="0">
                <a:solidFill>
                  <a:srgbClr val="000000"/>
                </a:solidFill>
                <a:latin typeface="Tahoma" panose="020B0604030504040204" pitchFamily="34" charset="0"/>
              </a:rPr>
              <a:t>به بيماران شناسايي شده و افراد درمعرض </a:t>
            </a:r>
            <a:r>
              <a:rPr lang="fa-IR" b="1" dirty="0" smtClean="0">
                <a:solidFill>
                  <a:srgbClr val="000000"/>
                </a:solidFill>
                <a:latin typeface="Tahoma" panose="020B0604030504040204" pitchFamily="34" charset="0"/>
              </a:rPr>
              <a:t>خطر/آموزش </a:t>
            </a:r>
            <a:r>
              <a:rPr lang="fa-IR" b="1" dirty="0">
                <a:solidFill>
                  <a:srgbClr val="000000"/>
                </a:solidFill>
                <a:latin typeface="Tahoma" panose="020B0604030504040204" pitchFamily="34" charset="0"/>
              </a:rPr>
              <a:t>به خانواده بيماران وافراد در معرض خطر</a:t>
            </a:r>
            <a:endParaRPr lang="fa-IR" b="1" dirty="0">
              <a:solidFill>
                <a:srgbClr val="000000"/>
              </a:solidFill>
            </a:endParaRPr>
          </a:p>
        </p:txBody>
      </p:sp>
      <p:sp>
        <p:nvSpPr>
          <p:cNvPr id="3" name="Rectangle 2"/>
          <p:cNvSpPr/>
          <p:nvPr/>
        </p:nvSpPr>
        <p:spPr>
          <a:xfrm>
            <a:off x="1979712" y="4437112"/>
            <a:ext cx="6696744" cy="958660"/>
          </a:xfrm>
          <a:prstGeom prst="rect">
            <a:avLst/>
          </a:prstGeom>
        </p:spPr>
        <p:txBody>
          <a:bodyPr wrap="square">
            <a:spAutoFit/>
          </a:bodyPr>
          <a:lstStyle/>
          <a:p>
            <a:pPr algn="r" rtl="1">
              <a:lnSpc>
                <a:spcPct val="150000"/>
              </a:lnSpc>
            </a:pPr>
            <a:r>
              <a:rPr lang="fa-IR" sz="2000" b="1" dirty="0" smtClean="0">
                <a:solidFill>
                  <a:srgbClr val="FFFF00"/>
                </a:solidFill>
                <a:latin typeface="Tahoma-Bold"/>
              </a:rPr>
              <a:t>گزارش دهي: </a:t>
            </a:r>
            <a:r>
              <a:rPr lang="fa-IR" sz="2000" b="1" dirty="0" smtClean="0">
                <a:latin typeface="Tahoma" panose="020B0604030504040204" pitchFamily="34" charset="0"/>
              </a:rPr>
              <a:t>گزارش آمار موارداقدام به خودکشي بصورت صحيح و کامل به کارشناس بهداشت روان شهرستان بصورت ماهانه مطابق با فرم خودکشي</a:t>
            </a:r>
            <a:endParaRPr lang="fa-IR" sz="2000" b="1" dirty="0"/>
          </a:p>
        </p:txBody>
      </p:sp>
    </p:spTree>
    <p:extLst>
      <p:ext uri="{BB962C8B-B14F-4D97-AF65-F5344CB8AC3E}">
        <p14:creationId xmlns:p14="http://schemas.microsoft.com/office/powerpoint/2010/main" xmlns="" val="20233854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04664"/>
            <a:ext cx="8352928" cy="3416320"/>
          </a:xfrm>
          <a:prstGeom prst="rect">
            <a:avLst/>
          </a:prstGeom>
        </p:spPr>
        <p:txBody>
          <a:bodyPr wrap="square">
            <a:spAutoFit/>
          </a:bodyPr>
          <a:lstStyle/>
          <a:p>
            <a:pPr algn="ctr" rtl="1">
              <a:lnSpc>
                <a:spcPct val="150000"/>
              </a:lnSpc>
            </a:pPr>
            <a:r>
              <a:rPr lang="fa-IR" b="1" dirty="0" smtClean="0">
                <a:solidFill>
                  <a:srgbClr val="C00000"/>
                </a:solidFill>
                <a:effectLst>
                  <a:outerShdw blurRad="38100" dist="38100" dir="2700000" algn="tl">
                    <a:srgbClr val="000000">
                      <a:alpha val="43137"/>
                    </a:srgbClr>
                  </a:outerShdw>
                </a:effectLst>
                <a:latin typeface="Tahoma-Bold"/>
              </a:rPr>
              <a:t>شرح وظايف کاردان و کارشناس مراقب سلامت در طرح پيشگيري از خودکشي</a:t>
            </a:r>
          </a:p>
          <a:p>
            <a:pPr marL="285750" indent="-285750" algn="r" rtl="1">
              <a:lnSpc>
                <a:spcPct val="150000"/>
              </a:lnSpc>
              <a:buFont typeface="Wingdings" panose="05000000000000000000" pitchFamily="2" charset="2"/>
              <a:buChar char="ü"/>
            </a:pPr>
            <a:r>
              <a:rPr lang="fa-IR" sz="2000" b="1" dirty="0">
                <a:solidFill>
                  <a:srgbClr val="000000"/>
                </a:solidFill>
                <a:latin typeface="Tahoma" panose="020B0604030504040204" pitchFamily="34" charset="0"/>
              </a:rPr>
              <a:t>شناسايي بيماران تخت پوشش </a:t>
            </a:r>
            <a:r>
              <a:rPr lang="fa-IR" sz="2000" b="1" dirty="0" smtClean="0">
                <a:solidFill>
                  <a:srgbClr val="000000"/>
                </a:solidFill>
                <a:latin typeface="Tahoma" panose="020B0604030504040204" pitchFamily="34" charset="0"/>
              </a:rPr>
              <a:t>مراکز </a:t>
            </a:r>
            <a:r>
              <a:rPr lang="fa-IR" sz="2000" b="1" dirty="0">
                <a:solidFill>
                  <a:srgbClr val="000000"/>
                </a:solidFill>
                <a:latin typeface="Tahoma" panose="020B0604030504040204" pitchFamily="34" charset="0"/>
              </a:rPr>
              <a:t>بهداشتي درماني روستايي </a:t>
            </a:r>
            <a:endParaRPr lang="fa-IR" sz="2000" b="1" dirty="0">
              <a:solidFill>
                <a:srgbClr val="000000"/>
              </a:solidFill>
              <a:latin typeface="Wingdings-Regular"/>
            </a:endParaRPr>
          </a:p>
          <a:p>
            <a:pPr marL="285750" indent="-285750" algn="r" rtl="1">
              <a:lnSpc>
                <a:spcPct val="150000"/>
              </a:lnSpc>
              <a:buFont typeface="Wingdings" panose="05000000000000000000" pitchFamily="2" charset="2"/>
              <a:buChar char="ü"/>
            </a:pPr>
            <a:r>
              <a:rPr lang="fa-IR" sz="2000" b="1" dirty="0" smtClean="0">
                <a:solidFill>
                  <a:srgbClr val="000000"/>
                </a:solidFill>
                <a:latin typeface="Tahoma" panose="020B0604030504040204" pitchFamily="34" charset="0"/>
              </a:rPr>
              <a:t>کاردان یا کارشناس مراقب سلامت به </a:t>
            </a:r>
            <a:r>
              <a:rPr lang="fa-IR" sz="2000" b="1" dirty="0">
                <a:solidFill>
                  <a:srgbClr val="000000"/>
                </a:solidFill>
                <a:latin typeface="Tahoma" panose="020B0604030504040204" pitchFamily="34" charset="0"/>
              </a:rPr>
              <a:t>عنوان رابط پزشك و بهورز در تشكيل پرونده وتكميل فرم شرح حال روانپزشكي و </a:t>
            </a:r>
            <a:r>
              <a:rPr lang="fa-IR" sz="2000" b="1" dirty="0" smtClean="0">
                <a:solidFill>
                  <a:srgbClr val="000000"/>
                </a:solidFill>
                <a:latin typeface="Tahoma" panose="020B0604030504040204" pitchFamily="34" charset="0"/>
              </a:rPr>
              <a:t>پيگيري </a:t>
            </a:r>
            <a:r>
              <a:rPr lang="fa-IR" sz="2000" b="1" dirty="0">
                <a:solidFill>
                  <a:srgbClr val="000000"/>
                </a:solidFill>
                <a:latin typeface="Tahoma" panose="020B0604030504040204" pitchFamily="34" charset="0"/>
              </a:rPr>
              <a:t>وضعيت بيماران و افراد در معرض خطر با بهورز و پزشك همكاري ميكند</a:t>
            </a:r>
          </a:p>
          <a:p>
            <a:pPr marL="285750" indent="-285750" algn="r" rtl="1">
              <a:lnSpc>
                <a:spcPct val="150000"/>
              </a:lnSpc>
              <a:buFont typeface="Wingdings" panose="05000000000000000000" pitchFamily="2" charset="2"/>
              <a:buChar char="ü"/>
            </a:pPr>
            <a:r>
              <a:rPr lang="fa-IR" sz="2000" b="1" dirty="0">
                <a:solidFill>
                  <a:srgbClr val="000000"/>
                </a:solidFill>
                <a:latin typeface="Tahoma" panose="020B0604030504040204" pitchFamily="34" charset="0"/>
              </a:rPr>
              <a:t>-آموزش به پرسنل </a:t>
            </a:r>
            <a:r>
              <a:rPr lang="fa-IR" sz="2000" b="1" dirty="0" smtClean="0">
                <a:solidFill>
                  <a:srgbClr val="000000"/>
                </a:solidFill>
                <a:latin typeface="Tahoma" panose="020B0604030504040204" pitchFamily="34" charset="0"/>
              </a:rPr>
              <a:t>مرکز </a:t>
            </a:r>
            <a:r>
              <a:rPr lang="fa-IR" sz="2000" b="1" dirty="0">
                <a:solidFill>
                  <a:srgbClr val="000000"/>
                </a:solidFill>
                <a:latin typeface="Tahoma" panose="020B0604030504040204" pitchFamily="34" charset="0"/>
              </a:rPr>
              <a:t>بهداشتي </a:t>
            </a:r>
            <a:r>
              <a:rPr lang="fa-IR" sz="2000" b="1" dirty="0" smtClean="0">
                <a:solidFill>
                  <a:srgbClr val="000000"/>
                </a:solidFill>
                <a:latin typeface="Tahoma" panose="020B0604030504040204" pitchFamily="34" charset="0"/>
              </a:rPr>
              <a:t>درماني</a:t>
            </a:r>
          </a:p>
          <a:p>
            <a:pPr marL="285750" indent="-285750" algn="r" rtl="1">
              <a:lnSpc>
                <a:spcPct val="150000"/>
              </a:lnSpc>
              <a:buFont typeface="Wingdings" panose="05000000000000000000" pitchFamily="2" charset="2"/>
              <a:buChar char="ü"/>
            </a:pPr>
            <a:endParaRPr lang="fa-IR" sz="2000" b="1" dirty="0">
              <a:solidFill>
                <a:srgbClr val="000000"/>
              </a:solidFill>
            </a:endParaRPr>
          </a:p>
        </p:txBody>
      </p:sp>
      <p:sp>
        <p:nvSpPr>
          <p:cNvPr id="3" name="Rectangle 2"/>
          <p:cNvSpPr/>
          <p:nvPr/>
        </p:nvSpPr>
        <p:spPr>
          <a:xfrm>
            <a:off x="1835696" y="3429000"/>
            <a:ext cx="6912768" cy="1938992"/>
          </a:xfrm>
          <a:prstGeom prst="rect">
            <a:avLst/>
          </a:prstGeom>
        </p:spPr>
        <p:txBody>
          <a:bodyPr wrap="square">
            <a:spAutoFit/>
          </a:bodyPr>
          <a:lstStyle/>
          <a:p>
            <a:pPr marL="285750" indent="-285750" algn="r" rtl="1">
              <a:lnSpc>
                <a:spcPct val="150000"/>
              </a:lnSpc>
              <a:buFont typeface="Wingdings" panose="05000000000000000000" pitchFamily="2" charset="2"/>
              <a:buChar char="ü"/>
            </a:pPr>
            <a:r>
              <a:rPr lang="fa-IR" sz="2000" b="1" dirty="0" smtClean="0">
                <a:solidFill>
                  <a:srgbClr val="000000"/>
                </a:solidFill>
                <a:latin typeface="Tahoma" panose="020B0604030504040204" pitchFamily="34" charset="0"/>
              </a:rPr>
              <a:t>آموزش به افراد افسرده شناسايي شده و افراد در معرض خطر </a:t>
            </a:r>
            <a:endParaRPr lang="fa-IR" sz="2000" b="1" dirty="0" smtClean="0">
              <a:solidFill>
                <a:srgbClr val="000000"/>
              </a:solidFill>
              <a:latin typeface="Wingdings-Regular"/>
            </a:endParaRPr>
          </a:p>
          <a:p>
            <a:pPr marL="285750" indent="-285750" algn="r" rtl="1">
              <a:lnSpc>
                <a:spcPct val="150000"/>
              </a:lnSpc>
              <a:buFont typeface="Wingdings" panose="05000000000000000000" pitchFamily="2" charset="2"/>
              <a:buChar char="ü"/>
            </a:pPr>
            <a:r>
              <a:rPr lang="fa-IR" sz="2000" b="1" dirty="0" smtClean="0">
                <a:solidFill>
                  <a:srgbClr val="000000"/>
                </a:solidFill>
                <a:latin typeface="Tahoma" panose="020B0604030504040204" pitchFamily="34" charset="0"/>
              </a:rPr>
              <a:t>نظارت برآموزشهاي بهورز به گروه هدف </a:t>
            </a:r>
            <a:endParaRPr lang="fa-IR" sz="2000" b="1" dirty="0" smtClean="0">
              <a:solidFill>
                <a:srgbClr val="000000"/>
              </a:solidFill>
              <a:latin typeface="Wingdings-Regular"/>
            </a:endParaRPr>
          </a:p>
          <a:p>
            <a:pPr marL="285750" indent="-285750" algn="r" rtl="1">
              <a:lnSpc>
                <a:spcPct val="150000"/>
              </a:lnSpc>
              <a:buFont typeface="Wingdings" panose="05000000000000000000" pitchFamily="2" charset="2"/>
              <a:buChar char="ü"/>
            </a:pPr>
            <a:r>
              <a:rPr lang="fa-IR" sz="2000" b="1" dirty="0" smtClean="0">
                <a:solidFill>
                  <a:srgbClr val="000000"/>
                </a:solidFill>
                <a:latin typeface="Tahoma" panose="020B0604030504040204" pitchFamily="34" charset="0"/>
              </a:rPr>
              <a:t>نظارت بر ارسال صحيح و دقيق آمار خودکشي </a:t>
            </a:r>
            <a:endParaRPr lang="fa-IR" sz="2000" b="1" dirty="0" smtClean="0">
              <a:solidFill>
                <a:srgbClr val="000000"/>
              </a:solidFill>
              <a:latin typeface="Wingdings-Regular"/>
            </a:endParaRPr>
          </a:p>
          <a:p>
            <a:pPr marL="285750" indent="-285750" algn="r" rtl="1">
              <a:lnSpc>
                <a:spcPct val="150000"/>
              </a:lnSpc>
              <a:buFont typeface="Wingdings" panose="05000000000000000000" pitchFamily="2" charset="2"/>
              <a:buChar char="ü"/>
            </a:pPr>
            <a:r>
              <a:rPr lang="fa-IR" sz="2000" b="1" dirty="0" smtClean="0">
                <a:solidFill>
                  <a:srgbClr val="000000"/>
                </a:solidFill>
                <a:latin typeface="Tahoma" panose="020B0604030504040204" pitchFamily="34" charset="0"/>
              </a:rPr>
              <a:t>نظارت بر پيگيريهاي بهورز از وضعيت بيماران</a:t>
            </a:r>
            <a:endParaRPr lang="fa-IR" sz="2000" b="1" dirty="0">
              <a:solidFill>
                <a:srgbClr val="000000"/>
              </a:solidFill>
            </a:endParaRPr>
          </a:p>
        </p:txBody>
      </p:sp>
    </p:spTree>
    <p:extLst>
      <p:ext uri="{BB962C8B-B14F-4D97-AF65-F5344CB8AC3E}">
        <p14:creationId xmlns:p14="http://schemas.microsoft.com/office/powerpoint/2010/main" xmlns="" val="575615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5616" y="188640"/>
            <a:ext cx="7560840" cy="2862322"/>
          </a:xfrm>
          <a:prstGeom prst="rect">
            <a:avLst/>
          </a:prstGeom>
        </p:spPr>
        <p:txBody>
          <a:bodyPr wrap="square">
            <a:spAutoFit/>
          </a:bodyPr>
          <a:lstStyle/>
          <a:p>
            <a:pPr algn="ctr" rtl="1">
              <a:lnSpc>
                <a:spcPct val="150000"/>
              </a:lnSpc>
            </a:pPr>
            <a:r>
              <a:rPr lang="fa-IR" b="1" dirty="0" smtClean="0">
                <a:solidFill>
                  <a:srgbClr val="C10000"/>
                </a:solidFill>
                <a:latin typeface="Tahoma-Bold"/>
              </a:rPr>
              <a:t>پزشك مراکز بهداشتي درماني</a:t>
            </a:r>
          </a:p>
          <a:p>
            <a:pPr algn="r" rtl="1"/>
            <a:r>
              <a:rPr lang="fa-IR" sz="1800" b="1" dirty="0">
                <a:solidFill>
                  <a:srgbClr val="FFFF00"/>
                </a:solidFill>
                <a:latin typeface="Tahoma" panose="020B0604030504040204" pitchFamily="34" charset="0"/>
              </a:rPr>
              <a:t>١-شناسايي بيماران تحت پوشش </a:t>
            </a:r>
            <a:r>
              <a:rPr lang="fa-IR" sz="1800" b="1" dirty="0" smtClean="0">
                <a:solidFill>
                  <a:srgbClr val="FFFF00"/>
                </a:solidFill>
                <a:latin typeface="Tahoma" panose="020B0604030504040204" pitchFamily="34" charset="0"/>
              </a:rPr>
              <a:t>مراکز </a:t>
            </a:r>
            <a:r>
              <a:rPr lang="fa-IR" sz="1800" b="1" dirty="0">
                <a:solidFill>
                  <a:srgbClr val="FFFF00"/>
                </a:solidFill>
                <a:latin typeface="Tahoma" panose="020B0604030504040204" pitchFamily="34" charset="0"/>
              </a:rPr>
              <a:t>بهداشتي درماني روستايي</a:t>
            </a:r>
          </a:p>
          <a:p>
            <a:pPr algn="r" rtl="1"/>
            <a:r>
              <a:rPr lang="fa-IR" sz="1800" b="1" dirty="0">
                <a:solidFill>
                  <a:srgbClr val="FFFF00"/>
                </a:solidFill>
                <a:latin typeface="Tahoma" panose="020B0604030504040204" pitchFamily="34" charset="0"/>
              </a:rPr>
              <a:t>٢-ارجاع و درمان بيماران</a:t>
            </a:r>
          </a:p>
          <a:p>
            <a:pPr marL="285750" indent="-285750" algn="r" rtl="1">
              <a:buFont typeface="Wingdings" panose="05000000000000000000" pitchFamily="2" charset="2"/>
              <a:buChar char="ü"/>
            </a:pPr>
            <a:r>
              <a:rPr lang="fa-IR" sz="1800" b="1" dirty="0">
                <a:solidFill>
                  <a:srgbClr val="000000"/>
                </a:solidFill>
                <a:latin typeface="Tahoma" panose="020B0604030504040204" pitchFamily="34" charset="0"/>
              </a:rPr>
              <a:t>شناسايي و تشكيل پرونده براي بيماران موجود(بيماران جديد و قديم) </a:t>
            </a:r>
            <a:endParaRPr lang="fa-IR" sz="1800" b="1" dirty="0">
              <a:solidFill>
                <a:srgbClr val="000000"/>
              </a:solidFill>
              <a:latin typeface="Wingdings-Regular"/>
            </a:endParaRPr>
          </a:p>
          <a:p>
            <a:pPr marL="285750" indent="-285750" algn="r" rtl="1">
              <a:buFont typeface="Wingdings" panose="05000000000000000000" pitchFamily="2" charset="2"/>
              <a:buChar char="ü"/>
            </a:pPr>
            <a:r>
              <a:rPr lang="fa-IR" sz="1800" b="1" dirty="0">
                <a:solidFill>
                  <a:srgbClr val="000000"/>
                </a:solidFill>
                <a:latin typeface="Tahoma" panose="020B0604030504040204" pitchFamily="34" charset="0"/>
              </a:rPr>
              <a:t>معرفي بيماران شناسايي شده به خانه هاي بهداشت جهت تشكيل پرونده </a:t>
            </a:r>
            <a:endParaRPr lang="fa-IR" sz="1800" b="1" dirty="0">
              <a:solidFill>
                <a:srgbClr val="000000"/>
              </a:solidFill>
              <a:latin typeface="Wingdings-Regular"/>
            </a:endParaRPr>
          </a:p>
          <a:p>
            <a:pPr marL="285750" indent="-285750" algn="r" rtl="1">
              <a:buFont typeface="Wingdings" panose="05000000000000000000" pitchFamily="2" charset="2"/>
              <a:buChar char="ü"/>
            </a:pPr>
            <a:r>
              <a:rPr lang="fa-IR" sz="1800" b="1" dirty="0">
                <a:solidFill>
                  <a:srgbClr val="000000"/>
                </a:solidFill>
                <a:latin typeface="Tahoma" panose="020B0604030504040204" pitchFamily="34" charset="0"/>
              </a:rPr>
              <a:t>ارجاع به </a:t>
            </a:r>
            <a:r>
              <a:rPr lang="fa-IR" sz="1800" b="1" dirty="0" smtClean="0">
                <a:solidFill>
                  <a:srgbClr val="000000"/>
                </a:solidFill>
                <a:latin typeface="Tahoma" panose="020B0604030504040204" pitchFamily="34" charset="0"/>
              </a:rPr>
              <a:t>مراکز </a:t>
            </a:r>
            <a:r>
              <a:rPr lang="fa-IR" sz="1800" b="1" dirty="0">
                <a:solidFill>
                  <a:srgbClr val="000000"/>
                </a:solidFill>
                <a:latin typeface="Tahoma" panose="020B0604030504040204" pitchFamily="34" charset="0"/>
              </a:rPr>
              <a:t>تخصصي و روانپزشكي ويا پزشك سطح ٣موجود در شهرستان و درمان </a:t>
            </a:r>
            <a:endParaRPr lang="fa-IR" sz="1800" b="1" dirty="0">
              <a:solidFill>
                <a:srgbClr val="000000"/>
              </a:solidFill>
              <a:latin typeface="Wingdings-Regular"/>
            </a:endParaRPr>
          </a:p>
          <a:p>
            <a:pPr algn="r" rtl="1"/>
            <a:r>
              <a:rPr lang="fa-IR" sz="1800" b="1" dirty="0">
                <a:solidFill>
                  <a:srgbClr val="000000"/>
                </a:solidFill>
                <a:latin typeface="Tahoma" panose="020B0604030504040204" pitchFamily="34" charset="0"/>
              </a:rPr>
              <a:t>بيماران در صورت نياز</a:t>
            </a:r>
          </a:p>
          <a:p>
            <a:pPr marL="285750" indent="-285750" algn="r" rtl="1">
              <a:buFont typeface="Wingdings" panose="05000000000000000000" pitchFamily="2" charset="2"/>
              <a:buChar char="ü"/>
            </a:pPr>
            <a:r>
              <a:rPr lang="fa-IR" sz="1800" b="1" dirty="0">
                <a:solidFill>
                  <a:srgbClr val="000000"/>
                </a:solidFill>
                <a:latin typeface="Tahoma" panose="020B0604030504040204" pitchFamily="34" charset="0"/>
              </a:rPr>
              <a:t>درمان و مشاوره بيماران </a:t>
            </a:r>
            <a:endParaRPr lang="fa-IR" sz="1800" b="1" dirty="0">
              <a:solidFill>
                <a:srgbClr val="000000"/>
              </a:solidFill>
              <a:latin typeface="Wingdings-Regular"/>
            </a:endParaRPr>
          </a:p>
          <a:p>
            <a:pPr marL="285750" indent="-285750" algn="r" rtl="1">
              <a:buFont typeface="Wingdings" panose="05000000000000000000" pitchFamily="2" charset="2"/>
              <a:buChar char="ü"/>
            </a:pPr>
            <a:r>
              <a:rPr lang="fa-IR" sz="1800" b="1" dirty="0">
                <a:solidFill>
                  <a:srgbClr val="000000"/>
                </a:solidFill>
                <a:latin typeface="Tahoma" panose="020B0604030504040204" pitchFamily="34" charset="0"/>
              </a:rPr>
              <a:t>پيگيري وضعيت بيماران</a:t>
            </a:r>
            <a:endParaRPr lang="fa-IR" sz="1800" b="1" dirty="0">
              <a:solidFill>
                <a:srgbClr val="000000"/>
              </a:solidFill>
            </a:endParaRPr>
          </a:p>
        </p:txBody>
      </p:sp>
      <p:sp>
        <p:nvSpPr>
          <p:cNvPr id="3" name="Rectangle 2"/>
          <p:cNvSpPr/>
          <p:nvPr/>
        </p:nvSpPr>
        <p:spPr>
          <a:xfrm>
            <a:off x="1475656" y="3177187"/>
            <a:ext cx="7200800" cy="2031325"/>
          </a:xfrm>
          <a:prstGeom prst="rect">
            <a:avLst/>
          </a:prstGeom>
        </p:spPr>
        <p:txBody>
          <a:bodyPr wrap="square">
            <a:spAutoFit/>
          </a:bodyPr>
          <a:lstStyle/>
          <a:p>
            <a:pPr algn="r" rtl="1"/>
            <a:r>
              <a:rPr lang="fa-IR" sz="1800" b="1" dirty="0" smtClean="0">
                <a:solidFill>
                  <a:srgbClr val="FFFF00"/>
                </a:solidFill>
                <a:latin typeface="Tahoma" panose="020B0604030504040204" pitchFamily="34" charset="0"/>
              </a:rPr>
              <a:t>٣-ثبت اطلاعات و آمار: </a:t>
            </a:r>
            <a:r>
              <a:rPr lang="fa-IR" sz="1800" b="1" dirty="0" smtClean="0">
                <a:solidFill>
                  <a:srgbClr val="000000"/>
                </a:solidFill>
                <a:latin typeface="Tahoma" panose="020B0604030504040204" pitchFamily="34" charset="0"/>
              </a:rPr>
              <a:t>نظارت بر ثبت صحيح اطلاعات و آمار ماهيانه ارسالي توسط خانه هاي بهداشت و مراکز </a:t>
            </a:r>
            <a:endParaRPr lang="fa-IR" sz="1800" b="1" dirty="0" smtClean="0">
              <a:solidFill>
                <a:srgbClr val="000000"/>
              </a:solidFill>
              <a:latin typeface="Wingdings-Regular"/>
            </a:endParaRPr>
          </a:p>
          <a:p>
            <a:pPr algn="r" rtl="1"/>
            <a:r>
              <a:rPr lang="fa-IR" sz="1800" b="1" dirty="0" smtClean="0">
                <a:solidFill>
                  <a:srgbClr val="FFFF00"/>
                </a:solidFill>
                <a:latin typeface="Tahoma" panose="020B0604030504040204" pitchFamily="34" charset="0"/>
              </a:rPr>
              <a:t>٤- آموزش:</a:t>
            </a:r>
            <a:r>
              <a:rPr lang="fa-IR" sz="1800" b="1" dirty="0" smtClean="0">
                <a:solidFill>
                  <a:srgbClr val="000000"/>
                </a:solidFill>
                <a:latin typeface="Tahoma" panose="020B0604030504040204" pitchFamily="34" charset="0"/>
              </a:rPr>
              <a:t>آموزش پرسنل مراکز بهداشتي درماني(بهورز-کاردان-ماما....) درخصوص افسردگي و خودکشي</a:t>
            </a:r>
          </a:p>
          <a:p>
            <a:pPr algn="r" rtl="1"/>
            <a:r>
              <a:rPr lang="fa-IR" sz="1800" b="1" dirty="0" smtClean="0">
                <a:solidFill>
                  <a:srgbClr val="FFFF00"/>
                </a:solidFill>
              </a:rPr>
              <a:t>٥-هماهنگي: </a:t>
            </a:r>
            <a:r>
              <a:rPr lang="fa-IR" sz="1800" b="1" dirty="0" smtClean="0">
                <a:solidFill>
                  <a:srgbClr val="000000"/>
                </a:solidFill>
              </a:rPr>
              <a:t>هماهنگي </a:t>
            </a:r>
            <a:r>
              <a:rPr lang="fa-IR" sz="1800" b="1" dirty="0">
                <a:solidFill>
                  <a:srgbClr val="000000"/>
                </a:solidFill>
              </a:rPr>
              <a:t>درون بخشي با پرسنل مرکز بهداشتي، درماني جهت ارائه خدمات بهداشتي </a:t>
            </a:r>
            <a:r>
              <a:rPr lang="fa-IR" sz="1800" b="1" dirty="0" smtClean="0">
                <a:solidFill>
                  <a:srgbClr val="000000"/>
                </a:solidFill>
              </a:rPr>
              <a:t>و </a:t>
            </a:r>
            <a:r>
              <a:rPr lang="fa-IR" sz="1800" b="1" dirty="0">
                <a:solidFill>
                  <a:srgbClr val="000000"/>
                </a:solidFill>
              </a:rPr>
              <a:t>درماني به بيماران افسرده و افراد در معرض خطر خودکشي</a:t>
            </a:r>
          </a:p>
          <a:p>
            <a:pPr algn="r" rtl="1"/>
            <a:r>
              <a:rPr lang="fa-IR" sz="1800" b="1" dirty="0">
                <a:solidFill>
                  <a:srgbClr val="000000"/>
                </a:solidFill>
              </a:rPr>
              <a:t>هماهنگي با کارشناس بهداشت روان شهرستان جهت برطرف کردن مشكلات </a:t>
            </a:r>
            <a:r>
              <a:rPr lang="fa-IR" sz="1800" b="1" dirty="0" smtClean="0">
                <a:solidFill>
                  <a:srgbClr val="000000"/>
                </a:solidFill>
              </a:rPr>
              <a:t>موجود</a:t>
            </a:r>
            <a:endParaRPr lang="fa-IR" sz="1800" b="1" dirty="0">
              <a:solidFill>
                <a:srgbClr val="000000"/>
              </a:solidFill>
            </a:endParaRPr>
          </a:p>
        </p:txBody>
      </p:sp>
    </p:spTree>
    <p:extLst>
      <p:ext uri="{BB962C8B-B14F-4D97-AF65-F5344CB8AC3E}">
        <p14:creationId xmlns:p14="http://schemas.microsoft.com/office/powerpoint/2010/main" xmlns="" val="19661425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1124744"/>
            <a:ext cx="6750496" cy="4524315"/>
          </a:xfrm>
          <a:prstGeom prst="rect">
            <a:avLst/>
          </a:prstGeom>
        </p:spPr>
        <p:txBody>
          <a:bodyPr wrap="square">
            <a:spAutoFit/>
          </a:bodyPr>
          <a:lstStyle/>
          <a:p>
            <a:pPr algn="just" rtl="1">
              <a:lnSpc>
                <a:spcPct val="150000"/>
              </a:lnSpc>
              <a:spcAft>
                <a:spcPts val="0"/>
              </a:spcAft>
            </a:pPr>
            <a:r>
              <a:rPr lang="fa-IR" b="1" dirty="0">
                <a:ea typeface="Times New Roman" panose="02020603050405020304" pitchFamily="18" charset="0"/>
              </a:rPr>
              <a:t>نکات کلیدی راجع به خودکشی درجهان</a:t>
            </a:r>
            <a:endParaRPr lang="en-US" b="1" dirty="0">
              <a:ea typeface="Times New Roman" panose="02020603050405020304" pitchFamily="18" charset="0"/>
            </a:endParaRPr>
          </a:p>
          <a:p>
            <a:pPr marL="342900" lvl="0" indent="-342900" algn="just" rtl="1">
              <a:lnSpc>
                <a:spcPct val="150000"/>
              </a:lnSpc>
              <a:spcAft>
                <a:spcPts val="0"/>
              </a:spcAft>
              <a:buFont typeface="Symbol" panose="05050102010706020507" pitchFamily="18" charset="2"/>
              <a:buChar char=""/>
              <a:tabLst>
                <a:tab pos="348615" algn="l"/>
              </a:tabLst>
            </a:pPr>
            <a:r>
              <a:rPr lang="fa-IR" b="1" dirty="0">
                <a:ea typeface="Times New Roman" panose="02020603050405020304" pitchFamily="18" charset="0"/>
              </a:rPr>
              <a:t>هر 40 ثانیه یک نفر در سراسر دنیا جان خود را در اثر خودکشی از دست میدهند.</a:t>
            </a:r>
            <a:endParaRPr lang="en-US" b="1" dirty="0">
              <a:ea typeface="Times New Roman" panose="02020603050405020304" pitchFamily="18" charset="0"/>
            </a:endParaRPr>
          </a:p>
          <a:p>
            <a:pPr marL="342900" lvl="0" indent="-342900" algn="just" rtl="1">
              <a:lnSpc>
                <a:spcPct val="150000"/>
              </a:lnSpc>
              <a:spcAft>
                <a:spcPts val="0"/>
              </a:spcAft>
              <a:buFont typeface="Symbol" panose="05050102010706020507" pitchFamily="18" charset="2"/>
              <a:buChar char=""/>
              <a:tabLst>
                <a:tab pos="348615" algn="l"/>
              </a:tabLst>
            </a:pPr>
            <a:r>
              <a:rPr lang="fa-IR" b="1" dirty="0">
                <a:ea typeface="Times New Roman" panose="02020603050405020304" pitchFamily="18" charset="0"/>
              </a:rPr>
              <a:t>هر 3 ثانیه یک نفر اقدام به خودکشی می‌کند.</a:t>
            </a:r>
            <a:endParaRPr lang="en-US" b="1" dirty="0">
              <a:ea typeface="Times New Roman" panose="02020603050405020304" pitchFamily="18" charset="0"/>
            </a:endParaRPr>
          </a:p>
          <a:p>
            <a:pPr marL="342900" lvl="0" indent="-342900" algn="just" rtl="1">
              <a:lnSpc>
                <a:spcPct val="150000"/>
              </a:lnSpc>
              <a:spcAft>
                <a:spcPts val="0"/>
              </a:spcAft>
              <a:buFont typeface="Symbol" panose="05050102010706020507" pitchFamily="18" charset="2"/>
              <a:buChar char=""/>
              <a:tabLst>
                <a:tab pos="348615" algn="l"/>
              </a:tabLst>
            </a:pPr>
            <a:r>
              <a:rPr lang="fa-IR" b="1" dirty="0">
                <a:ea typeface="Times New Roman" panose="02020603050405020304" pitchFamily="18" charset="0"/>
              </a:rPr>
              <a:t>خودکشی جزء 3 علت اصلی مرگ افراد 35-15 سال است.</a:t>
            </a:r>
            <a:endParaRPr lang="en-US" b="1" dirty="0">
              <a:ea typeface="Times New Roman" panose="02020603050405020304" pitchFamily="18" charset="0"/>
            </a:endParaRPr>
          </a:p>
          <a:p>
            <a:pPr marL="342900" lvl="0" indent="-342900" algn="just" rtl="1">
              <a:lnSpc>
                <a:spcPct val="150000"/>
              </a:lnSpc>
              <a:spcAft>
                <a:spcPts val="0"/>
              </a:spcAft>
              <a:buFont typeface="Symbol" panose="05050102010706020507" pitchFamily="18" charset="2"/>
              <a:buChar char=""/>
              <a:tabLst>
                <a:tab pos="348615" algn="l"/>
              </a:tabLst>
            </a:pPr>
            <a:r>
              <a:rPr lang="fa-IR" b="1" dirty="0">
                <a:ea typeface="Times New Roman" panose="02020603050405020304" pitchFamily="18" charset="0"/>
              </a:rPr>
              <a:t>هر خودکشی حداقل برای 6 نفر دیگر تأثیر بدی دارد.</a:t>
            </a:r>
            <a:endParaRPr lang="en-US" b="1" dirty="0">
              <a:ea typeface="Times New Roman" panose="02020603050405020304" pitchFamily="18" charset="0"/>
            </a:endParaRPr>
          </a:p>
          <a:p>
            <a:pPr marL="342900" lvl="0" indent="-342900" algn="just" rtl="1">
              <a:lnSpc>
                <a:spcPct val="150000"/>
              </a:lnSpc>
              <a:spcAft>
                <a:spcPts val="0"/>
              </a:spcAft>
              <a:buFont typeface="Symbol" panose="05050102010706020507" pitchFamily="18" charset="2"/>
              <a:buChar char=""/>
              <a:tabLst>
                <a:tab pos="348615" algn="l"/>
              </a:tabLst>
            </a:pPr>
            <a:r>
              <a:rPr lang="fa-IR" b="1" spc="-30" dirty="0">
                <a:ea typeface="Times New Roman" panose="02020603050405020304" pitchFamily="18" charset="0"/>
              </a:rPr>
              <a:t>تأثیرات روانشناختی، اجتماعی، و اقتصادی خودکشی بر خانواده و جامعه غیرقابل اندازه‌گیری است.</a:t>
            </a:r>
            <a:endParaRPr lang="en-US" b="1" dirty="0">
              <a:ea typeface="Times New Roman" panose="02020603050405020304" pitchFamily="18" charset="0"/>
            </a:endParaRPr>
          </a:p>
        </p:txBody>
      </p:sp>
    </p:spTree>
    <p:extLst>
      <p:ext uri="{BB962C8B-B14F-4D97-AF65-F5344CB8AC3E}">
        <p14:creationId xmlns:p14="http://schemas.microsoft.com/office/powerpoint/2010/main" xmlns="" val="264180491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688" y="212279"/>
            <a:ext cx="7200800" cy="3000821"/>
          </a:xfrm>
          <a:prstGeom prst="rect">
            <a:avLst/>
          </a:prstGeom>
        </p:spPr>
        <p:txBody>
          <a:bodyPr wrap="square">
            <a:spAutoFit/>
          </a:bodyPr>
          <a:lstStyle/>
          <a:p>
            <a:pPr algn="just" rtl="1">
              <a:lnSpc>
                <a:spcPct val="150000"/>
              </a:lnSpc>
              <a:spcAft>
                <a:spcPts val="0"/>
              </a:spcAft>
            </a:pPr>
            <a:r>
              <a:rPr lang="fa-IR" sz="1400" b="1" dirty="0">
                <a:ea typeface="Times New Roman" panose="02020603050405020304" pitchFamily="18" charset="0"/>
                <a:cs typeface="B Titr" panose="00000700000000000000" pitchFamily="2" charset="-78"/>
              </a:rPr>
              <a:t> </a:t>
            </a:r>
            <a:r>
              <a:rPr lang="fa-IR" sz="1400" b="1" dirty="0">
                <a:ea typeface="Times New Roman" panose="02020603050405020304" pitchFamily="18" charset="0"/>
              </a:rPr>
              <a:t>تعريف خودكشي </a:t>
            </a:r>
            <a:endParaRPr lang="en-US" sz="1400" dirty="0">
              <a:ea typeface="Times New Roman" panose="02020603050405020304" pitchFamily="18" charset="0"/>
            </a:endParaRPr>
          </a:p>
          <a:p>
            <a:pPr indent="180340" algn="justLow" rtl="1">
              <a:lnSpc>
                <a:spcPct val="150000"/>
              </a:lnSpc>
              <a:spcAft>
                <a:spcPts val="0"/>
              </a:spcAft>
            </a:pPr>
            <a:r>
              <a:rPr lang="fa-IR" sz="1400" b="1" dirty="0">
                <a:ea typeface="Times New Roman" panose="02020603050405020304" pitchFamily="18" charset="0"/>
              </a:rPr>
              <a:t>خودکشی به معنای خاتمه زندگی به دست خودفرد است.اگر کسی دست به خودکشی بزند ولی زنده بماند به این رفتار اقدام به خودکشی میگوییم.</a:t>
            </a:r>
            <a:endParaRPr lang="en-US" sz="1400" b="1" dirty="0">
              <a:ea typeface="Times New Roman" panose="02020603050405020304" pitchFamily="18" charset="0"/>
            </a:endParaRPr>
          </a:p>
          <a:p>
            <a:pPr indent="180340" algn="justLow" rtl="1">
              <a:lnSpc>
                <a:spcPct val="150000"/>
              </a:lnSpc>
              <a:spcAft>
                <a:spcPts val="0"/>
              </a:spcAft>
            </a:pPr>
            <a:r>
              <a:rPr lang="fa-IR" sz="1400" b="1" dirty="0">
                <a:ea typeface="Times New Roman" panose="02020603050405020304" pitchFamily="18" charset="0"/>
              </a:rPr>
              <a:t>پديده افكار خودكشي در بسياري  از اقشار مردم از جمله (جوانان، مردان، زنان و افراد مسن) ديده مي‌شود. كه عدم پيشگيري از آن مي‌تواند اقدام به خودكشي را بهمراه داشته باشد.</a:t>
            </a:r>
            <a:endParaRPr lang="en-US" sz="1400" b="1" dirty="0">
              <a:ea typeface="Times New Roman" panose="02020603050405020304" pitchFamily="18" charset="0"/>
            </a:endParaRPr>
          </a:p>
          <a:p>
            <a:pPr indent="180340" algn="justLow" rtl="1">
              <a:lnSpc>
                <a:spcPct val="150000"/>
              </a:lnSpc>
              <a:spcAft>
                <a:spcPts val="0"/>
              </a:spcAft>
            </a:pPr>
            <a:r>
              <a:rPr lang="fa-IR" sz="1400" b="1" dirty="0">
                <a:ea typeface="Times New Roman" panose="02020603050405020304" pitchFamily="18" charset="0"/>
              </a:rPr>
              <a:t>خودکشی یک مشکل پیچیده است که علل یا دلایل متعددی دارد خودکشی در نتیجه تعامل عوامل متعدد زیست شناختی، ژنتیک، روانشناختی، اجتماعی، فرهنگی، و محیطی  بوجود می‌آید.</a:t>
            </a:r>
            <a:endParaRPr lang="en-US" sz="1400" b="1" dirty="0">
              <a:ea typeface="Times New Roman" panose="02020603050405020304" pitchFamily="18" charset="0"/>
            </a:endParaRPr>
          </a:p>
          <a:p>
            <a:pPr indent="180340" algn="justLow" rtl="1">
              <a:lnSpc>
                <a:spcPct val="150000"/>
              </a:lnSpc>
              <a:spcAft>
                <a:spcPts val="0"/>
              </a:spcAft>
            </a:pPr>
            <a:r>
              <a:rPr lang="fa-IR" sz="1400" b="1" dirty="0">
                <a:ea typeface="Times New Roman" panose="02020603050405020304" pitchFamily="18" charset="0"/>
              </a:rPr>
              <a:t>توضیح این موضوع که چرا برخی افراد تصمیم به خوکشی می‌گیرند در حالی که برخی دیگر در شرایط یکسان یا حتی بدتر از آن چنین کاری نمی‌کنند مشکل است. با این حال بیشتر خودکشی‌ها قابل پیشگیری هستند.</a:t>
            </a:r>
            <a:endParaRPr lang="en-US" sz="1400" b="1" dirty="0">
              <a:ea typeface="Times New Roman" panose="02020603050405020304" pitchFamily="18" charset="0"/>
            </a:endParaRPr>
          </a:p>
        </p:txBody>
      </p:sp>
      <p:sp>
        <p:nvSpPr>
          <p:cNvPr id="3" name="Rectangle 2"/>
          <p:cNvSpPr/>
          <p:nvPr/>
        </p:nvSpPr>
        <p:spPr>
          <a:xfrm>
            <a:off x="2012123" y="3223135"/>
            <a:ext cx="7128792" cy="699743"/>
          </a:xfrm>
          <a:prstGeom prst="rect">
            <a:avLst/>
          </a:prstGeom>
        </p:spPr>
        <p:txBody>
          <a:bodyPr wrap="square">
            <a:spAutoFit/>
          </a:bodyPr>
          <a:lstStyle/>
          <a:p>
            <a:pPr indent="180340" algn="justLow" rtl="1">
              <a:lnSpc>
                <a:spcPct val="150000"/>
              </a:lnSpc>
              <a:spcAft>
                <a:spcPts val="0"/>
              </a:spcAft>
            </a:pPr>
            <a:r>
              <a:rPr lang="fa-IR" sz="1400" b="1" dirty="0">
                <a:ea typeface="Times New Roman" panose="02020603050405020304" pitchFamily="18" charset="0"/>
              </a:rPr>
              <a:t>خودکشی در حال حاضر یک مشکل بزرگ بهداشت عمومی درتمام کشورهاست. تقویت کارکنان بهداشتی برای شناسایی، ارزیابی، مدیریت و ارجاع بیمار مستعد خودکشی در جامعه قدم مهمی در پیشگیری از خودکشی است.</a:t>
            </a:r>
            <a:endParaRPr lang="en-US" sz="1400" b="1" dirty="0">
              <a:ea typeface="Times New Roman" panose="02020603050405020304" pitchFamily="18" charset="0"/>
            </a:endParaRPr>
          </a:p>
        </p:txBody>
      </p:sp>
    </p:spTree>
    <p:extLst>
      <p:ext uri="{BB962C8B-B14F-4D97-AF65-F5344CB8AC3E}">
        <p14:creationId xmlns:p14="http://schemas.microsoft.com/office/powerpoint/2010/main" xmlns="" val="53637054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3648" y="689789"/>
            <a:ext cx="7344816" cy="5114990"/>
          </a:xfrm>
          <a:prstGeom prst="rect">
            <a:avLst/>
          </a:prstGeom>
        </p:spPr>
        <p:txBody>
          <a:bodyPr wrap="square">
            <a:spAutoFit/>
          </a:bodyPr>
          <a:lstStyle/>
          <a:p>
            <a:pPr algn="just" rtl="1">
              <a:lnSpc>
                <a:spcPct val="150000"/>
              </a:lnSpc>
              <a:spcAft>
                <a:spcPts val="0"/>
              </a:spcAft>
            </a:pPr>
            <a:r>
              <a:rPr lang="fa-IR" sz="2000" b="1" dirty="0">
                <a:ea typeface="Times New Roman" panose="02020603050405020304" pitchFamily="18" charset="0"/>
              </a:rPr>
              <a:t>چرا اولویت با کارکنان مراقبت های اولیه بهداشتی است؟</a:t>
            </a:r>
            <a:endParaRPr lang="en-US" sz="2000" dirty="0">
              <a:ea typeface="Times New Roman" panose="02020603050405020304" pitchFamily="18" charset="0"/>
            </a:endParaRPr>
          </a:p>
          <a:p>
            <a:pPr marL="342900" lvl="0" indent="-342900" algn="just" rtl="1">
              <a:lnSpc>
                <a:spcPct val="150000"/>
              </a:lnSpc>
              <a:spcAft>
                <a:spcPts val="0"/>
              </a:spcAft>
              <a:buFont typeface="Symbol" panose="05050102010706020507" pitchFamily="18" charset="2"/>
              <a:buChar char=""/>
              <a:tabLst>
                <a:tab pos="180340" algn="l"/>
              </a:tabLst>
            </a:pPr>
            <a:r>
              <a:rPr lang="fa-IR" sz="2000" dirty="0">
                <a:ea typeface="Times New Roman" panose="02020603050405020304" pitchFamily="18" charset="0"/>
              </a:rPr>
              <a:t>کارکنان بهداشتی ارتباط نزدیک با جامعه دارند و مردم منطقه آنها را قبول دارند.</a:t>
            </a:r>
            <a:endParaRPr lang="en-US" sz="2000" dirty="0">
              <a:ea typeface="Times New Roman" panose="02020603050405020304" pitchFamily="18" charset="0"/>
            </a:endParaRPr>
          </a:p>
          <a:p>
            <a:pPr marL="342900" lvl="0" indent="-342900" algn="just" rtl="1">
              <a:lnSpc>
                <a:spcPct val="150000"/>
              </a:lnSpc>
              <a:spcAft>
                <a:spcPts val="0"/>
              </a:spcAft>
              <a:buFont typeface="Symbol" panose="05050102010706020507" pitchFamily="18" charset="2"/>
              <a:buChar char=""/>
              <a:tabLst>
                <a:tab pos="180340" algn="l"/>
              </a:tabLst>
            </a:pPr>
            <a:r>
              <a:rPr lang="fa-IR" sz="2000" dirty="0">
                <a:ea typeface="Times New Roman" panose="02020603050405020304" pitchFamily="18" charset="0"/>
              </a:rPr>
              <a:t>کارکنان بهداشتی بین جامعه و سیستم بهداشتی ارتباط برقرار می‌کنند.</a:t>
            </a:r>
            <a:endParaRPr lang="en-US" sz="2000" dirty="0">
              <a:ea typeface="Times New Roman" panose="02020603050405020304" pitchFamily="18" charset="0"/>
            </a:endParaRPr>
          </a:p>
          <a:p>
            <a:pPr marL="342900" lvl="0" indent="-342900" algn="just" rtl="1">
              <a:lnSpc>
                <a:spcPct val="150000"/>
              </a:lnSpc>
              <a:spcAft>
                <a:spcPts val="0"/>
              </a:spcAft>
              <a:buFont typeface="Symbol" panose="05050102010706020507" pitchFamily="18" charset="2"/>
              <a:buChar char=""/>
              <a:tabLst>
                <a:tab pos="180340" algn="l"/>
              </a:tabLst>
            </a:pPr>
            <a:r>
              <a:rPr lang="fa-IR" sz="2000" dirty="0">
                <a:ea typeface="Times New Roman" panose="02020603050405020304" pitchFamily="18" charset="0"/>
              </a:rPr>
              <a:t>در بسیاری از کشورهای در حال توسعه که خدمات بهداشت روان کافی ندارند، کارکنان مراقبت‌های بهداشتی، اولین سطح ارائه کننده خدمات به مردم هستند.</a:t>
            </a:r>
            <a:endParaRPr lang="en-US" sz="2000" dirty="0">
              <a:ea typeface="Times New Roman" panose="02020603050405020304" pitchFamily="18" charset="0"/>
            </a:endParaRPr>
          </a:p>
          <a:p>
            <a:pPr marL="342900" lvl="0" indent="-342900" algn="just" rtl="1">
              <a:lnSpc>
                <a:spcPct val="150000"/>
              </a:lnSpc>
              <a:spcAft>
                <a:spcPts val="0"/>
              </a:spcAft>
              <a:buFont typeface="Symbol" panose="05050102010706020507" pitchFamily="18" charset="2"/>
              <a:buChar char=""/>
              <a:tabLst>
                <a:tab pos="180340" algn="l"/>
              </a:tabLst>
            </a:pPr>
            <a:r>
              <a:rPr lang="fa-IR" sz="2000" dirty="0">
                <a:ea typeface="Times New Roman" panose="02020603050405020304" pitchFamily="18" charset="0"/>
              </a:rPr>
              <a:t>کارکنان مراقبت‌های بهداشتی با توجه به شناخت بیشتر درباره منطقه تحت پوشش خود قادر هستند تا حمایت خانواده، دوستان و سازمان‌ها را جلب کنند.</a:t>
            </a:r>
            <a:endParaRPr lang="en-US" sz="2000" dirty="0">
              <a:ea typeface="Times New Roman" panose="02020603050405020304" pitchFamily="18" charset="0"/>
            </a:endParaRPr>
          </a:p>
          <a:p>
            <a:pPr marL="342900" lvl="0" indent="-342900" algn="just" rtl="1">
              <a:lnSpc>
                <a:spcPct val="150000"/>
              </a:lnSpc>
              <a:spcAft>
                <a:spcPts val="0"/>
              </a:spcAft>
              <a:buFont typeface="Symbol" panose="05050102010706020507" pitchFamily="18" charset="2"/>
              <a:buChar char=""/>
              <a:tabLst>
                <a:tab pos="180340" algn="l"/>
              </a:tabLst>
            </a:pPr>
            <a:r>
              <a:rPr lang="fa-IR" sz="2000" dirty="0">
                <a:ea typeface="Times New Roman" panose="02020603050405020304" pitchFamily="18" charset="0"/>
              </a:rPr>
              <a:t>آنها در جایگاهی هستند که می‌توانند مراقبت‌های مداوم را انجام دهند.</a:t>
            </a:r>
            <a:endParaRPr lang="en-US" sz="2000" dirty="0">
              <a:ea typeface="Times New Roman" panose="02020603050405020304" pitchFamily="18" charset="0"/>
            </a:endParaRPr>
          </a:p>
          <a:p>
            <a:pPr marL="342900" lvl="0" indent="-342900" algn="just" rtl="1">
              <a:lnSpc>
                <a:spcPct val="150000"/>
              </a:lnSpc>
              <a:spcAft>
                <a:spcPts val="0"/>
              </a:spcAft>
              <a:buFont typeface="Symbol" panose="05050102010706020507" pitchFamily="18" charset="2"/>
              <a:buChar char=""/>
              <a:tabLst>
                <a:tab pos="180340" algn="l"/>
              </a:tabLst>
            </a:pPr>
            <a:r>
              <a:rPr lang="fa-IR" sz="2000" dirty="0">
                <a:ea typeface="Times New Roman" panose="02020603050405020304" pitchFamily="18" charset="0"/>
              </a:rPr>
              <a:t>آنها اغلب دروازه‌ای برای ورود به خدمات بهداشتی مددجویان هستند.</a:t>
            </a:r>
            <a:endParaRPr lang="en-US" sz="2000" dirty="0">
              <a:ea typeface="Times New Roman" panose="02020603050405020304" pitchFamily="18" charset="0"/>
            </a:endParaRPr>
          </a:p>
          <a:p>
            <a:pPr marL="342900" lvl="0" indent="-342900" algn="just" rtl="1">
              <a:lnSpc>
                <a:spcPct val="150000"/>
              </a:lnSpc>
              <a:spcAft>
                <a:spcPts val="0"/>
              </a:spcAft>
              <a:buFont typeface="Symbol" panose="05050102010706020507" pitchFamily="18" charset="2"/>
              <a:buChar char=""/>
              <a:tabLst>
                <a:tab pos="180340" algn="l"/>
              </a:tabLst>
            </a:pPr>
            <a:r>
              <a:rPr lang="fa-IR" sz="2000" dirty="0">
                <a:ea typeface="Times New Roman" panose="02020603050405020304" pitchFamily="18" charset="0"/>
              </a:rPr>
              <a:t>به طور خلاصه کارکنان بهداشتی در دسترس، آگاه و  متعهد برای ارائه مراقبت ها و خدمات بهداشتی هستند.</a:t>
            </a:r>
            <a:endParaRPr lang="en-US" sz="2000" dirty="0">
              <a:ea typeface="Times New Roman" panose="02020603050405020304" pitchFamily="18" charset="0"/>
            </a:endParaRPr>
          </a:p>
        </p:txBody>
      </p:sp>
    </p:spTree>
    <p:extLst>
      <p:ext uri="{BB962C8B-B14F-4D97-AF65-F5344CB8AC3E}">
        <p14:creationId xmlns:p14="http://schemas.microsoft.com/office/powerpoint/2010/main" xmlns="" val="2639709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12708"/>
            <a:ext cx="7776864" cy="4708981"/>
          </a:xfrm>
          <a:prstGeom prst="rect">
            <a:avLst/>
          </a:prstGeom>
        </p:spPr>
        <p:txBody>
          <a:bodyPr wrap="square">
            <a:spAutoFit/>
          </a:bodyPr>
          <a:lstStyle/>
          <a:p>
            <a:pPr algn="just" rtl="1">
              <a:lnSpc>
                <a:spcPts val="3000"/>
              </a:lnSpc>
              <a:spcAft>
                <a:spcPts val="0"/>
              </a:spcAft>
            </a:pPr>
            <a:r>
              <a:rPr lang="fa-IR" sz="1800" b="1" dirty="0">
                <a:ea typeface="Times New Roman" panose="02020603050405020304" pitchFamily="18" charset="0"/>
              </a:rPr>
              <a:t>خودکشی و اختلالات روانپزشکی </a:t>
            </a:r>
            <a:endParaRPr lang="en-US" sz="1800" dirty="0">
              <a:ea typeface="Times New Roman" panose="02020603050405020304" pitchFamily="18" charset="0"/>
            </a:endParaRPr>
          </a:p>
          <a:p>
            <a:pPr indent="180340" algn="justLow" rtl="1">
              <a:lnSpc>
                <a:spcPts val="3000"/>
              </a:lnSpc>
              <a:spcAft>
                <a:spcPts val="0"/>
              </a:spcAft>
            </a:pPr>
            <a:r>
              <a:rPr lang="fa-IR" sz="1800" dirty="0">
                <a:ea typeface="Times New Roman" panose="02020603050405020304" pitchFamily="18" charset="0"/>
              </a:rPr>
              <a:t>مطالعات در کشورهای توسعه یافته یا در حال توسعه بیانگر دو موضوع زیر می باشد:</a:t>
            </a:r>
            <a:endParaRPr lang="en-US" sz="1800" dirty="0">
              <a:ea typeface="Times New Roman" panose="02020603050405020304" pitchFamily="18" charset="0"/>
            </a:endParaRPr>
          </a:p>
          <a:p>
            <a:pPr marL="342900" lvl="0" indent="-342900" algn="just" rtl="1">
              <a:lnSpc>
                <a:spcPts val="3000"/>
              </a:lnSpc>
              <a:spcAft>
                <a:spcPts val="0"/>
              </a:spcAft>
              <a:buFont typeface="+mj-lt"/>
              <a:buAutoNum type="arabicPeriod"/>
              <a:tabLst>
                <a:tab pos="393065" algn="l"/>
              </a:tabLst>
            </a:pPr>
            <a:r>
              <a:rPr lang="fa-IR" sz="1800" dirty="0">
                <a:ea typeface="Times New Roman" panose="02020603050405020304" pitchFamily="18" charset="0"/>
              </a:rPr>
              <a:t>تعداد زیادی از افرادی که خودکشی میکنند دچاریک اختلال قابل تشخیص روانپزشکی هستند.</a:t>
            </a:r>
            <a:endParaRPr lang="en-US" sz="1800" dirty="0">
              <a:ea typeface="Times New Roman" panose="02020603050405020304" pitchFamily="18" charset="0"/>
            </a:endParaRPr>
          </a:p>
          <a:p>
            <a:pPr marL="342900" lvl="0" indent="-342900" algn="just" rtl="1">
              <a:lnSpc>
                <a:spcPts val="3000"/>
              </a:lnSpc>
              <a:spcAft>
                <a:spcPts val="0"/>
              </a:spcAft>
              <a:buFont typeface="+mj-lt"/>
              <a:buAutoNum type="arabicPeriod"/>
              <a:tabLst>
                <a:tab pos="393065" algn="l"/>
              </a:tabLst>
            </a:pPr>
            <a:r>
              <a:rPr lang="fa-IR" sz="1800" dirty="0">
                <a:ea typeface="Times New Roman" panose="02020603050405020304" pitchFamily="18" charset="0"/>
              </a:rPr>
              <a:t>خودکشی و رفتارهای خودکشی در بیماران روانپزشکی بیشتر است</a:t>
            </a:r>
            <a:r>
              <a:rPr lang="fa-IR" sz="1800" dirty="0" smtClean="0">
                <a:ea typeface="Times New Roman" panose="02020603050405020304" pitchFamily="18" charset="0"/>
              </a:rPr>
              <a:t>.</a:t>
            </a:r>
          </a:p>
          <a:p>
            <a:pPr marL="342900" lvl="0" indent="-342900" algn="just" rtl="1">
              <a:lnSpc>
                <a:spcPts val="3000"/>
              </a:lnSpc>
              <a:spcAft>
                <a:spcPts val="0"/>
              </a:spcAft>
              <a:buFont typeface="+mj-lt"/>
              <a:buAutoNum type="arabicPeriod"/>
              <a:tabLst>
                <a:tab pos="393065" algn="l"/>
              </a:tabLst>
            </a:pPr>
            <a:endParaRPr lang="en-US" sz="1800" dirty="0">
              <a:ea typeface="Times New Roman" panose="02020603050405020304" pitchFamily="18" charset="0"/>
            </a:endParaRPr>
          </a:p>
          <a:p>
            <a:pPr indent="180340" algn="justLow" rtl="1">
              <a:lnSpc>
                <a:spcPts val="3000"/>
              </a:lnSpc>
              <a:spcAft>
                <a:spcPts val="0"/>
              </a:spcAft>
            </a:pPr>
            <a:r>
              <a:rPr lang="fa-IR" sz="1800" b="1" dirty="0" smtClean="0">
                <a:solidFill>
                  <a:srgbClr val="C00000"/>
                </a:solidFill>
                <a:effectLst>
                  <a:outerShdw blurRad="38100" dist="38100" dir="2700000" algn="tl">
                    <a:srgbClr val="000000">
                      <a:alpha val="43137"/>
                    </a:srgbClr>
                  </a:outerShdw>
                </a:effectLst>
                <a:ea typeface="Times New Roman" panose="02020603050405020304" pitchFamily="18" charset="0"/>
              </a:rPr>
              <a:t>اختلالات روانپزشکی از نظر خطر خودکشی به ترتیب عبارتند از:</a:t>
            </a:r>
            <a:endParaRPr lang="en-US" sz="1800" b="1" dirty="0" smtClean="0">
              <a:solidFill>
                <a:srgbClr val="C00000"/>
              </a:solidFill>
              <a:effectLst>
                <a:outerShdw blurRad="38100" dist="38100" dir="2700000" algn="tl">
                  <a:srgbClr val="000000">
                    <a:alpha val="43137"/>
                  </a:srgbClr>
                </a:outerShdw>
              </a:effectLst>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800" dirty="0" smtClean="0">
                <a:ea typeface="Times New Roman" panose="02020603050405020304" pitchFamily="18" charset="0"/>
              </a:rPr>
              <a:t>افسردگی (تمام انواع)</a:t>
            </a:r>
          </a:p>
          <a:p>
            <a:pPr marL="342900" lvl="0" indent="-342900" algn="justLow" rtl="1">
              <a:lnSpc>
                <a:spcPts val="3000"/>
              </a:lnSpc>
              <a:spcAft>
                <a:spcPts val="0"/>
              </a:spcAft>
              <a:buFont typeface="Symbol" panose="05050102010706020507" pitchFamily="18" charset="2"/>
              <a:buChar char=""/>
              <a:tabLst>
                <a:tab pos="180340" algn="l"/>
              </a:tabLst>
            </a:pPr>
            <a:r>
              <a:rPr lang="fa-IR" sz="1800" dirty="0" smtClean="0">
                <a:ea typeface="Times New Roman" panose="02020603050405020304" pitchFamily="18" charset="0"/>
              </a:rPr>
              <a:t>اختلالات </a:t>
            </a:r>
            <a:r>
              <a:rPr lang="fa-IR" sz="1800" dirty="0">
                <a:ea typeface="Times New Roman" panose="02020603050405020304" pitchFamily="18" charset="0"/>
              </a:rPr>
              <a:t>شخصیت (ضد اجتماعی ،مرزی،صفات تکانشگری،پرخاشگری،و تغییرات خلقی)؛</a:t>
            </a:r>
            <a:endParaRPr lang="en-US" sz="1800"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سوءمصرف مواد و الکل؛</a:t>
            </a:r>
            <a:endParaRPr lang="en-US" sz="1800"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اسکیزوفرنیا؛</a:t>
            </a:r>
            <a:endParaRPr lang="en-US" sz="1800"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اختلالات روانپزشکی ناشی از علل </a:t>
            </a:r>
            <a:r>
              <a:rPr lang="fa-IR" sz="1800" dirty="0" smtClean="0">
                <a:ea typeface="Times New Roman" panose="02020603050405020304" pitchFamily="18" charset="0"/>
              </a:rPr>
              <a:t>عضوی</a:t>
            </a:r>
            <a:endParaRPr lang="en-US" sz="1800"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سایر بیماری‌های </a:t>
            </a:r>
            <a:r>
              <a:rPr lang="fa-IR" sz="1800" dirty="0" smtClean="0">
                <a:ea typeface="Times New Roman" panose="02020603050405020304" pitchFamily="18" charset="0"/>
              </a:rPr>
              <a:t>روانپزشکی</a:t>
            </a:r>
            <a:endParaRPr lang="en-US" sz="1800" dirty="0">
              <a:ea typeface="Times New Roman" panose="02020603050405020304" pitchFamily="18" charset="0"/>
            </a:endParaRPr>
          </a:p>
        </p:txBody>
      </p:sp>
    </p:spTree>
    <p:extLst>
      <p:ext uri="{BB962C8B-B14F-4D97-AF65-F5344CB8AC3E}">
        <p14:creationId xmlns:p14="http://schemas.microsoft.com/office/powerpoint/2010/main" xmlns="" val="29260399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964488" cy="457200"/>
          </a:xfrm>
        </p:spPr>
        <p:txBody>
          <a:bodyPr/>
          <a:lstStyle/>
          <a:p>
            <a:pPr algn="ctr"/>
            <a:r>
              <a:rPr lang="fa-IR" dirty="0">
                <a:solidFill>
                  <a:schemeClr val="tx1"/>
                </a:solidFill>
              </a:rPr>
              <a:t>برنامه جامع پیشگیری از </a:t>
            </a:r>
            <a:r>
              <a:rPr lang="fa-IR" dirty="0" smtClean="0">
                <a:solidFill>
                  <a:schemeClr val="tx1"/>
                </a:solidFill>
              </a:rPr>
              <a:t>خودکشی</a:t>
            </a:r>
            <a:endParaRPr lang="fa-IR" dirty="0">
              <a:solidFill>
                <a:schemeClr val="tx1"/>
              </a:solidFill>
            </a:endParaRPr>
          </a:p>
        </p:txBody>
      </p:sp>
      <p:sp>
        <p:nvSpPr>
          <p:cNvPr id="3" name="Content Placeholder 2"/>
          <p:cNvSpPr>
            <a:spLocks noGrp="1"/>
          </p:cNvSpPr>
          <p:nvPr>
            <p:ph idx="1"/>
          </p:nvPr>
        </p:nvSpPr>
        <p:spPr>
          <a:xfrm>
            <a:off x="1763688" y="692696"/>
            <a:ext cx="7239000" cy="4724400"/>
          </a:xfrm>
        </p:spPr>
        <p:txBody>
          <a:bodyPr/>
          <a:lstStyle/>
          <a:p>
            <a:r>
              <a:rPr lang="fa-IR" sz="2400" u="sng" dirty="0">
                <a:solidFill>
                  <a:srgbClr val="FFFF00"/>
                </a:solidFill>
                <a:cs typeface="B Titr" panose="00000700000000000000" pitchFamily="2" charset="-78"/>
              </a:rPr>
              <a:t>هدف كلي</a:t>
            </a:r>
          </a:p>
          <a:p>
            <a:r>
              <a:rPr lang="fa-IR" sz="2000" b="0" i="0" dirty="0"/>
              <a:t>كاهش رفتارهای خودكشي در </a:t>
            </a:r>
            <a:r>
              <a:rPr lang="fa-IR" sz="2000" b="0" i="0" dirty="0" smtClean="0"/>
              <a:t>جامعه</a:t>
            </a:r>
          </a:p>
          <a:p>
            <a:endParaRPr lang="fa-IR" sz="2000" b="0" i="0" dirty="0"/>
          </a:p>
          <a:p>
            <a:r>
              <a:rPr lang="fa-IR" sz="2400" u="sng" dirty="0" smtClean="0">
                <a:solidFill>
                  <a:srgbClr val="FFFF00"/>
                </a:solidFill>
                <a:cs typeface="B Titr" panose="00000700000000000000" pitchFamily="2" charset="-78"/>
              </a:rPr>
              <a:t>اهداف </a:t>
            </a:r>
            <a:r>
              <a:rPr lang="fa-IR" sz="2400" u="sng" dirty="0">
                <a:solidFill>
                  <a:srgbClr val="FFFF00"/>
                </a:solidFill>
                <a:cs typeface="B Titr" panose="00000700000000000000" pitchFamily="2" charset="-78"/>
              </a:rPr>
              <a:t>اختصاصي</a:t>
            </a:r>
            <a:endParaRPr lang="en-US" sz="2400" u="sng" dirty="0">
              <a:solidFill>
                <a:srgbClr val="FFFF00"/>
              </a:solidFill>
              <a:cs typeface="B Titr" panose="00000700000000000000" pitchFamily="2" charset="-78"/>
            </a:endParaRPr>
          </a:p>
          <a:p>
            <a:r>
              <a:rPr lang="en-US" sz="1600" dirty="0"/>
              <a:t>O1</a:t>
            </a:r>
            <a:r>
              <a:rPr lang="fa-IR" sz="1600" dirty="0"/>
              <a:t>- ارتقاء سطح آگاهی پرسنل بهداشتی در مورد مدیریت، مراقبت و پیگیری رفتارهای </a:t>
            </a:r>
            <a:r>
              <a:rPr lang="fa-IR" sz="1600" dirty="0" smtClean="0"/>
              <a:t>خودکشی</a:t>
            </a:r>
          </a:p>
          <a:p>
            <a:endParaRPr lang="en-US" sz="1600" dirty="0"/>
          </a:p>
          <a:p>
            <a:r>
              <a:rPr lang="en-US" sz="1600" dirty="0"/>
              <a:t>O2</a:t>
            </a:r>
            <a:r>
              <a:rPr lang="fa-IR" sz="1600" dirty="0"/>
              <a:t>- ارتقاءسطح آگاهی رابطین بهداشتی در مورد نحوه برخورد با رفتارهای </a:t>
            </a:r>
            <a:r>
              <a:rPr lang="fa-IR" sz="1600" dirty="0" smtClean="0"/>
              <a:t>خودکشی</a:t>
            </a:r>
          </a:p>
          <a:p>
            <a:endParaRPr lang="en-US" sz="1600" dirty="0"/>
          </a:p>
          <a:p>
            <a:r>
              <a:rPr lang="en-US" sz="1600" dirty="0"/>
              <a:t>O3</a:t>
            </a:r>
            <a:r>
              <a:rPr lang="fa-IR" sz="1600" dirty="0"/>
              <a:t>- ارتقاء سطح </a:t>
            </a:r>
            <a:r>
              <a:rPr lang="fa-IR" sz="1600"/>
              <a:t>آگاهی </a:t>
            </a:r>
            <a:r>
              <a:rPr lang="fa-IR" sz="1600" smtClean="0"/>
              <a:t>پرسنل و کارکنان ادارات و سازمانهای دیگر </a:t>
            </a:r>
            <a:r>
              <a:rPr lang="fa-IR" sz="1600" dirty="0"/>
              <a:t>درمورد خودکشی و مدیریت </a:t>
            </a:r>
            <a:r>
              <a:rPr lang="fa-IR" sz="1600" dirty="0" smtClean="0"/>
              <a:t>آن</a:t>
            </a:r>
          </a:p>
          <a:p>
            <a:endParaRPr lang="en-US" sz="1600" dirty="0"/>
          </a:p>
          <a:p>
            <a:r>
              <a:rPr lang="en-US" sz="1600" dirty="0"/>
              <a:t>O4</a:t>
            </a:r>
            <a:r>
              <a:rPr lang="fa-IR" sz="1600" dirty="0"/>
              <a:t>- ایجاد نگرش صحیح و ارتقاء سطح آگاهی جامعه با تاکید برانگزدایی از خودکشی و رفتارهای خودکشی</a:t>
            </a:r>
            <a:endParaRPr lang="en-US" sz="1600" dirty="0"/>
          </a:p>
          <a:p>
            <a:endParaRPr lang="fa-IR" sz="2000" b="0" i="0" dirty="0"/>
          </a:p>
          <a:p>
            <a:endParaRPr lang="fa-IR" dirty="0"/>
          </a:p>
        </p:txBody>
      </p:sp>
    </p:spTree>
    <p:extLst>
      <p:ext uri="{BB962C8B-B14F-4D97-AF65-F5344CB8AC3E}">
        <p14:creationId xmlns="" xmlns:p14="http://schemas.microsoft.com/office/powerpoint/2010/main" val="156568866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283483"/>
            <a:ext cx="7416824" cy="5909310"/>
          </a:xfrm>
          <a:prstGeom prst="rect">
            <a:avLst/>
          </a:prstGeom>
        </p:spPr>
        <p:txBody>
          <a:bodyPr wrap="square">
            <a:spAutoFit/>
          </a:bodyPr>
          <a:lstStyle/>
          <a:p>
            <a:pPr algn="just" rtl="1">
              <a:lnSpc>
                <a:spcPct val="150000"/>
              </a:lnSpc>
              <a:spcAft>
                <a:spcPts val="0"/>
              </a:spcAft>
            </a:pPr>
            <a:r>
              <a:rPr lang="fa-IR" sz="1800" b="1" dirty="0">
                <a:solidFill>
                  <a:srgbClr val="FFFF00"/>
                </a:solidFill>
                <a:ea typeface="Times New Roman" panose="02020603050405020304" pitchFamily="18" charset="0"/>
              </a:rPr>
              <a:t>افسردگی </a:t>
            </a:r>
            <a:endParaRPr lang="en-US" sz="1800" b="1" dirty="0">
              <a:solidFill>
                <a:srgbClr val="FFFF00"/>
              </a:solidFill>
              <a:ea typeface="Times New Roman" panose="02020603050405020304" pitchFamily="18" charset="0"/>
            </a:endParaRPr>
          </a:p>
          <a:p>
            <a:pPr indent="180340" algn="justLow" rtl="1">
              <a:lnSpc>
                <a:spcPct val="150000"/>
              </a:lnSpc>
              <a:spcAft>
                <a:spcPts val="0"/>
              </a:spcAft>
            </a:pPr>
            <a:r>
              <a:rPr lang="fa-IR" sz="1800" b="1" dirty="0">
                <a:ea typeface="Times New Roman" panose="02020603050405020304" pitchFamily="18" charset="0"/>
              </a:rPr>
              <a:t>افسردگی یکی از شایعترین تشخیص‌ها در خودکشی است. هرکسی ممکن است احساس افسردگی، ناراحتی، تنهایی، عدم ثبات خلق در زمان‌های مختلف داشته باشد و لی اغلب این احساسات گذرا هستند. با این حال وقتی این احساسات مداوم باشند و زندگی طبیعی شخص را مختل کنند دیگر احساس افسردگی نیست بلکه نشان دهنده اختلال افسردگی است.</a:t>
            </a:r>
            <a:endParaRPr lang="en-US" sz="1800" b="1" dirty="0">
              <a:ea typeface="Times New Roman" panose="02020603050405020304" pitchFamily="18" charset="0"/>
            </a:endParaRPr>
          </a:p>
          <a:p>
            <a:pPr indent="180340" algn="justLow" rtl="1">
              <a:lnSpc>
                <a:spcPct val="150000"/>
              </a:lnSpc>
              <a:spcAft>
                <a:spcPts val="0"/>
              </a:spcAft>
            </a:pPr>
            <a:r>
              <a:rPr lang="fa-IR" sz="1800" b="1" dirty="0">
                <a:ea typeface="Times New Roman" panose="02020603050405020304" pitchFamily="18" charset="0"/>
              </a:rPr>
              <a:t>برخی علائم شایع افسردگی عبارتند از </a:t>
            </a:r>
            <a:endParaRPr lang="en-US" sz="1800" b="1"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b="1" dirty="0">
                <a:ea typeface="Times New Roman" panose="02020603050405020304" pitchFamily="18" charset="0"/>
              </a:rPr>
              <a:t>احساس غمگینی بیشتر وقت ها و تقریباٌ </a:t>
            </a:r>
            <a:r>
              <a:rPr lang="fa-IR" sz="1800" b="1" dirty="0" smtClean="0">
                <a:ea typeface="Times New Roman" panose="02020603050405020304" pitchFamily="18" charset="0"/>
              </a:rPr>
              <a:t>هرروز</a:t>
            </a:r>
            <a:endParaRPr lang="en-US" sz="1800" b="1"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b="1" dirty="0">
                <a:ea typeface="Times New Roman" panose="02020603050405020304" pitchFamily="18" charset="0"/>
              </a:rPr>
              <a:t>کاهش علائق در فعالیت های </a:t>
            </a:r>
            <a:r>
              <a:rPr lang="fa-IR" sz="1800" b="1" dirty="0" smtClean="0">
                <a:ea typeface="Times New Roman" panose="02020603050405020304" pitchFamily="18" charset="0"/>
              </a:rPr>
              <a:t>روزمره</a:t>
            </a:r>
          </a:p>
          <a:p>
            <a:pPr marL="342900" lvl="0" indent="-342900" algn="justLow" rtl="1">
              <a:lnSpc>
                <a:spcPct val="150000"/>
              </a:lnSpc>
              <a:spcAft>
                <a:spcPts val="0"/>
              </a:spcAft>
              <a:buFont typeface="Symbol" panose="05050102010706020507" pitchFamily="18" charset="2"/>
              <a:buChar char=""/>
              <a:tabLst>
                <a:tab pos="180340" algn="l"/>
              </a:tabLst>
            </a:pPr>
            <a:r>
              <a:rPr lang="fa-IR" sz="1800" b="1" dirty="0" smtClean="0">
                <a:ea typeface="Times New Roman" panose="02020603050405020304" pitchFamily="18" charset="0"/>
              </a:rPr>
              <a:t>کاهش وزن</a:t>
            </a:r>
          </a:p>
          <a:p>
            <a:pPr marL="342900" lvl="0" indent="-342900" algn="justLow" rtl="1">
              <a:lnSpc>
                <a:spcPct val="150000"/>
              </a:lnSpc>
              <a:spcAft>
                <a:spcPts val="0"/>
              </a:spcAft>
              <a:buFont typeface="Symbol" panose="05050102010706020507" pitchFamily="18" charset="2"/>
              <a:buChar char=""/>
              <a:tabLst>
                <a:tab pos="180340" algn="l"/>
              </a:tabLst>
            </a:pPr>
            <a:r>
              <a:rPr lang="fa-IR" sz="1800" b="1" dirty="0" smtClean="0">
                <a:ea typeface="Times New Roman" panose="02020603050405020304" pitchFamily="18" charset="0"/>
              </a:rPr>
              <a:t>احساس </a:t>
            </a:r>
            <a:r>
              <a:rPr lang="fa-IR" sz="1800" b="1" dirty="0">
                <a:ea typeface="Times New Roman" panose="02020603050405020304" pitchFamily="18" charset="0"/>
              </a:rPr>
              <a:t>خستگی و ضعف دربیشتر مواقع روز </a:t>
            </a:r>
            <a:endParaRPr lang="fa-IR" sz="1800" b="1" dirty="0" smtClean="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b="1" dirty="0" smtClean="0">
                <a:ea typeface="Times New Roman" panose="02020603050405020304" pitchFamily="18" charset="0"/>
              </a:rPr>
              <a:t>احساس </a:t>
            </a:r>
            <a:r>
              <a:rPr lang="fa-IR" sz="1800" b="1" dirty="0">
                <a:ea typeface="Times New Roman" panose="02020603050405020304" pitchFamily="18" charset="0"/>
              </a:rPr>
              <a:t>بی ارزشی ،گناه و نا </a:t>
            </a:r>
            <a:r>
              <a:rPr lang="fa-IR" sz="1800" b="1" dirty="0" smtClean="0">
                <a:ea typeface="Times New Roman" panose="02020603050405020304" pitchFamily="18" charset="0"/>
              </a:rPr>
              <a:t>امیدی</a:t>
            </a:r>
          </a:p>
          <a:p>
            <a:pPr marL="342900" lvl="0" indent="-342900" algn="justLow" rtl="1">
              <a:lnSpc>
                <a:spcPct val="150000"/>
              </a:lnSpc>
              <a:spcAft>
                <a:spcPts val="0"/>
              </a:spcAft>
              <a:buFont typeface="Symbol" panose="05050102010706020507" pitchFamily="18" charset="2"/>
              <a:buChar char=""/>
              <a:tabLst>
                <a:tab pos="180340" algn="l"/>
              </a:tabLst>
            </a:pPr>
            <a:r>
              <a:rPr lang="fa-IR" sz="1800" b="1" dirty="0" smtClean="0">
                <a:ea typeface="Times New Roman" panose="02020603050405020304" pitchFamily="18" charset="0"/>
              </a:rPr>
              <a:t>تحریک‌پذیری </a:t>
            </a:r>
            <a:r>
              <a:rPr lang="fa-IR" sz="1800" b="1" dirty="0">
                <a:ea typeface="Times New Roman" panose="02020603050405020304" pitchFamily="18" charset="0"/>
              </a:rPr>
              <a:t>و </a:t>
            </a:r>
            <a:r>
              <a:rPr lang="fa-IR" sz="1800" b="1" dirty="0" smtClean="0">
                <a:ea typeface="Times New Roman" panose="02020603050405020304" pitchFamily="18" charset="0"/>
              </a:rPr>
              <a:t>بی‌قراری</a:t>
            </a:r>
          </a:p>
          <a:p>
            <a:pPr marL="342900" lvl="0" indent="-342900" algn="justLow" rtl="1">
              <a:lnSpc>
                <a:spcPct val="150000"/>
              </a:lnSpc>
              <a:spcAft>
                <a:spcPts val="0"/>
              </a:spcAft>
              <a:buFont typeface="Symbol" panose="05050102010706020507" pitchFamily="18" charset="2"/>
              <a:buChar char=""/>
              <a:tabLst>
                <a:tab pos="180340" algn="l"/>
              </a:tabLst>
            </a:pPr>
            <a:r>
              <a:rPr lang="fa-IR" sz="1800" b="1" dirty="0" smtClean="0">
                <a:ea typeface="Times New Roman" panose="02020603050405020304" pitchFamily="18" charset="0"/>
              </a:rPr>
              <a:t> </a:t>
            </a:r>
            <a:r>
              <a:rPr lang="fa-IR" sz="1800" b="1" dirty="0">
                <a:ea typeface="Times New Roman" panose="02020603050405020304" pitchFamily="18" charset="0"/>
              </a:rPr>
              <a:t>مشکل در تمرکز و </a:t>
            </a:r>
            <a:r>
              <a:rPr lang="fa-IR" sz="1800" b="1" dirty="0" smtClean="0">
                <a:ea typeface="Times New Roman" panose="02020603050405020304" pitchFamily="18" charset="0"/>
              </a:rPr>
              <a:t>تصمیم‌گیری</a:t>
            </a:r>
            <a:endParaRPr lang="en-US" sz="1800" b="1"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b="1" dirty="0">
                <a:ea typeface="Times New Roman" panose="02020603050405020304" pitchFamily="18" charset="0"/>
              </a:rPr>
              <a:t> افکار مرگ و </a:t>
            </a:r>
            <a:r>
              <a:rPr lang="fa-IR" sz="1800" b="1" dirty="0" smtClean="0">
                <a:ea typeface="Times New Roman" panose="02020603050405020304" pitchFamily="18" charset="0"/>
              </a:rPr>
              <a:t>خودکشی</a:t>
            </a:r>
            <a:endParaRPr lang="en-US" sz="1800" b="1" dirty="0">
              <a:ea typeface="Times New Roman" panose="02020603050405020304" pitchFamily="18" charset="0"/>
            </a:endParaRPr>
          </a:p>
        </p:txBody>
      </p:sp>
    </p:spTree>
    <p:extLst>
      <p:ext uri="{BB962C8B-B14F-4D97-AF65-F5344CB8AC3E}">
        <p14:creationId xmlns:p14="http://schemas.microsoft.com/office/powerpoint/2010/main" xmlns="" val="7522316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35696" y="620688"/>
            <a:ext cx="6534472" cy="3000821"/>
          </a:xfrm>
          <a:prstGeom prst="rect">
            <a:avLst/>
          </a:prstGeom>
        </p:spPr>
        <p:txBody>
          <a:bodyPr wrap="square">
            <a:spAutoFit/>
          </a:bodyPr>
          <a:lstStyle/>
          <a:p>
            <a:pPr algn="just" rtl="1">
              <a:lnSpc>
                <a:spcPct val="150000"/>
              </a:lnSpc>
              <a:spcAft>
                <a:spcPts val="0"/>
              </a:spcAft>
            </a:pPr>
            <a:r>
              <a:rPr lang="fa-IR" sz="1800" b="1" dirty="0">
                <a:solidFill>
                  <a:srgbClr val="FFFF00"/>
                </a:solidFill>
                <a:ea typeface="Times New Roman" panose="02020603050405020304" pitchFamily="18" charset="0"/>
              </a:rPr>
              <a:t>چرا افسردگی تشخیص داده نمی شود؟</a:t>
            </a:r>
            <a:endParaRPr lang="en-US" sz="1800" dirty="0">
              <a:solidFill>
                <a:srgbClr val="FFFF00"/>
              </a:solidFill>
              <a:ea typeface="Times New Roman" panose="02020603050405020304" pitchFamily="18" charset="0"/>
            </a:endParaRPr>
          </a:p>
          <a:p>
            <a:pPr indent="180340" algn="justLow" rtl="1">
              <a:lnSpc>
                <a:spcPct val="150000"/>
              </a:lnSpc>
              <a:spcAft>
                <a:spcPts val="0"/>
              </a:spcAft>
            </a:pPr>
            <a:r>
              <a:rPr lang="fa-IR" sz="1800" dirty="0">
                <a:ea typeface="Times New Roman" panose="02020603050405020304" pitchFamily="18" charset="0"/>
              </a:rPr>
              <a:t>اگرچه درمان‌های زیادی برای افسردگی در دسترس است. دلایل زیادی وجود دارد که چرا بیماری اغلب تشخیص داده نمی‌شود.</a:t>
            </a:r>
            <a:endParaRPr lang="en-US" sz="1800"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بیماران اغلب از اینکه قبول کنند افسرده هستند خجالت زده می‌شوند، آنها این علائم را به عنوان نشانه‌های ضعف در نظر می‌گیرند.</a:t>
            </a:r>
            <a:endParaRPr lang="en-US" sz="1800"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وقتی بیمار بیماری جسمی دیگری نیز دارد تشخیص افسردگی مشکل‌تر است.</a:t>
            </a:r>
            <a:endParaRPr lang="en-US" sz="1800"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en-US" sz="1800" dirty="0" smtClean="0">
                <a:effectLst/>
                <a:latin typeface="B Lotus" panose="00000400000000000000" pitchFamily="2" charset="-78"/>
                <a:ea typeface="Times New Roman" panose="02020603050405020304" pitchFamily="18" charset="0"/>
              </a:rPr>
              <a:t> </a:t>
            </a:r>
            <a:r>
              <a:rPr lang="fa-IR" sz="1800" dirty="0" smtClean="0">
                <a:effectLst/>
                <a:latin typeface="B Lotus" panose="00000400000000000000" pitchFamily="2" charset="-78"/>
                <a:ea typeface="Times New Roman" panose="02020603050405020304" pitchFamily="18" charset="0"/>
              </a:rPr>
              <a:t>افسردگی ممکن است به صورت دردهای مبهم بدنی تظاهر نماید.</a:t>
            </a:r>
            <a:endParaRPr lang="en-US" sz="1800" dirty="0">
              <a:ea typeface="Times New Roman" panose="02020603050405020304" pitchFamily="18" charset="0"/>
            </a:endParaRPr>
          </a:p>
        </p:txBody>
      </p:sp>
      <p:sp>
        <p:nvSpPr>
          <p:cNvPr id="6" name="Text Box 5"/>
          <p:cNvSpPr txBox="1">
            <a:spLocks noChangeArrowheads="1"/>
          </p:cNvSpPr>
          <p:nvPr/>
        </p:nvSpPr>
        <p:spPr bwMode="auto">
          <a:xfrm>
            <a:off x="3563888" y="4581128"/>
            <a:ext cx="3067050" cy="914400"/>
          </a:xfrm>
          <a:prstGeom prst="rect">
            <a:avLst/>
          </a:prstGeom>
          <a:solidFill>
            <a:srgbClr val="FFFFFF"/>
          </a:solidFill>
          <a:ln w="9525">
            <a:solidFill>
              <a:srgbClr val="00008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800"/>
              </a:spcAft>
              <a:buClrTx/>
              <a:buSzTx/>
              <a:buFontTx/>
              <a:buNone/>
              <a:tabLst/>
            </a:pPr>
            <a:r>
              <a:rPr kumimoji="0" lang="fa-IR" sz="1600" b="1"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B Lotus" panose="00000400000000000000" pitchFamily="2" charset="-78"/>
              </a:rPr>
              <a:t>افسردگی قابل درمان است</a:t>
            </a:r>
          </a:p>
          <a:p>
            <a:pPr marL="0" marR="0" lvl="0" indent="0" algn="ctr" defTabSz="914400" rtl="1" eaLnBrk="1" fontAlgn="base" latinLnBrk="0" hangingPunct="1">
              <a:lnSpc>
                <a:spcPct val="100000"/>
              </a:lnSpc>
              <a:spcBef>
                <a:spcPct val="0"/>
              </a:spcBef>
              <a:spcAft>
                <a:spcPts val="800"/>
              </a:spcAft>
              <a:buClrTx/>
              <a:buSzTx/>
              <a:buFontTx/>
              <a:buNone/>
              <a:tabLst/>
            </a:pPr>
            <a:r>
              <a:rPr kumimoji="0" lang="fa-IR" sz="1600" b="1" i="0" u="none" strike="noStrike" cap="none" normalizeH="0" baseline="0" dirty="0" smtClean="0">
                <a:ln>
                  <a:noFill/>
                </a:ln>
                <a:solidFill>
                  <a:schemeClr val="tx1"/>
                </a:solidFill>
                <a:effectLst/>
                <a:latin typeface="Calibri" panose="020F0502020204030204" pitchFamily="34" charset="0"/>
                <a:ea typeface="Arial" panose="020B0604020202020204" pitchFamily="34" charset="0"/>
                <a:cs typeface="B Lotus" panose="00000400000000000000" pitchFamily="2" charset="-78"/>
              </a:rPr>
              <a:t>خودکشی قابل پیشگیری است</a:t>
            </a:r>
            <a:endParaRPr kumimoji="0" lang="fa-IR" sz="2400" b="0" i="0" u="none" strike="noStrike" cap="none" normalizeH="0" baseline="0" dirty="0" smtClean="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xmlns="" val="5374859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188640"/>
            <a:ext cx="7200800" cy="5447645"/>
          </a:xfrm>
          <a:prstGeom prst="rect">
            <a:avLst/>
          </a:prstGeom>
        </p:spPr>
        <p:txBody>
          <a:bodyPr wrap="square">
            <a:spAutoFit/>
          </a:bodyPr>
          <a:lstStyle/>
          <a:p>
            <a:pPr algn="ctr" rtl="1">
              <a:spcAft>
                <a:spcPts val="0"/>
              </a:spcAft>
            </a:pPr>
            <a:r>
              <a:rPr lang="fa-IR" b="1" dirty="0">
                <a:solidFill>
                  <a:srgbClr val="FFFF00"/>
                </a:solidFill>
                <a:ea typeface="Times New Roman" panose="02020603050405020304" pitchFamily="18" charset="0"/>
              </a:rPr>
              <a:t>چگونه با بیمار مستعد خودکشی برخورد </a:t>
            </a:r>
            <a:r>
              <a:rPr lang="fa-IR" b="1" dirty="0" smtClean="0">
                <a:solidFill>
                  <a:srgbClr val="FFFF00"/>
                </a:solidFill>
                <a:ea typeface="Times New Roman" panose="02020603050405020304" pitchFamily="18" charset="0"/>
              </a:rPr>
              <a:t>کنیم</a:t>
            </a:r>
          </a:p>
          <a:p>
            <a:pPr algn="ctr" rtl="1">
              <a:spcAft>
                <a:spcPts val="0"/>
              </a:spcAft>
            </a:pPr>
            <a:endParaRPr lang="en-US" dirty="0">
              <a:solidFill>
                <a:srgbClr val="FFFF00"/>
              </a:solidFill>
              <a:ea typeface="Times New Roman" panose="02020603050405020304" pitchFamily="18" charset="0"/>
            </a:endParaRPr>
          </a:p>
          <a:p>
            <a:pPr indent="180340" algn="justLow" rtl="1">
              <a:spcAft>
                <a:spcPts val="0"/>
              </a:spcAft>
            </a:pPr>
            <a:r>
              <a:rPr lang="fa-IR" sz="2000" dirty="0">
                <a:ea typeface="Times New Roman" panose="02020603050405020304" pitchFamily="18" charset="0"/>
              </a:rPr>
              <a:t>وقتی که افراد می‌گویند "من از زندگی خسته‌ام" یا "دیگر چیزی در زندگی وجود ندارد"،  اغلب به آنها توجهی نمی‌شود یا برای آنها افراد دیگری با شرایط سخت‌تر مثال زده می‌شوند.</a:t>
            </a:r>
            <a:endParaRPr lang="en-US" sz="2000" dirty="0">
              <a:ea typeface="Times New Roman" panose="02020603050405020304" pitchFamily="18" charset="0"/>
            </a:endParaRPr>
          </a:p>
          <a:p>
            <a:pPr indent="180340" algn="justLow" rtl="1">
              <a:spcAft>
                <a:spcPts val="0"/>
              </a:spcAft>
            </a:pPr>
            <a:r>
              <a:rPr lang="fa-IR" sz="2000" spc="-30" dirty="0">
                <a:ea typeface="Times New Roman" panose="02020603050405020304" pitchFamily="18" charset="0"/>
              </a:rPr>
              <a:t>اولین تماس با فرد مستعد خودکشی بسیار مهم است. اغلب تماس‌ها در کلینیک‌های شلوغ، خانه یا محل‌های عمومی رخ می‌دهد که  در این محل‌ها داشتن یک گفتگوی  خصوصی ممکن است مشکل باشد.</a:t>
            </a:r>
            <a:endParaRPr lang="en-US" sz="2000" dirty="0">
              <a:ea typeface="Times New Roman" panose="02020603050405020304" pitchFamily="18" charset="0"/>
            </a:endParaRPr>
          </a:p>
          <a:p>
            <a:pPr marL="228600" indent="-191135" algn="just" rtl="1">
              <a:spcAft>
                <a:spcPts val="0"/>
              </a:spcAft>
            </a:pPr>
            <a:r>
              <a:rPr lang="fa-IR" sz="2000" dirty="0">
                <a:ea typeface="Times New Roman" panose="02020603050405020304" pitchFamily="18" charset="0"/>
              </a:rPr>
              <a:t>1. قدم اول یافتن مکان مناسبی است که در آن گفتگویی آرام و به طور خصوصی بتواندانجام شود.</a:t>
            </a:r>
            <a:endParaRPr lang="en-US" sz="2000" dirty="0">
              <a:ea typeface="Times New Roman" panose="02020603050405020304" pitchFamily="18" charset="0"/>
            </a:endParaRPr>
          </a:p>
          <a:p>
            <a:pPr marL="228600" indent="-191135" algn="just" rtl="1">
              <a:spcAft>
                <a:spcPts val="0"/>
              </a:spcAft>
            </a:pPr>
            <a:r>
              <a:rPr lang="fa-IR" sz="2000" dirty="0">
                <a:ea typeface="Times New Roman" panose="02020603050405020304" pitchFamily="18" charset="0"/>
              </a:rPr>
              <a:t>2. قدم بعد اختصاص دادن زمان کافی است. بیماران مستعد خودکشی برای کاهش دردهای درونی خود نیاز به زمان بیشتری دارند و  با دادن فرصت  بیشتر به آنها باید از نظر ذهنی آماده شوند.</a:t>
            </a:r>
            <a:endParaRPr lang="en-US" sz="2000" dirty="0">
              <a:ea typeface="Times New Roman" panose="02020603050405020304" pitchFamily="18" charset="0"/>
            </a:endParaRPr>
          </a:p>
          <a:p>
            <a:pPr marL="228600" indent="-191135" algn="just" rtl="1">
              <a:spcAft>
                <a:spcPts val="0"/>
              </a:spcAft>
            </a:pPr>
            <a:r>
              <a:rPr lang="fa-IR" sz="2000" dirty="0">
                <a:ea typeface="Times New Roman" panose="02020603050405020304" pitchFamily="18" charset="0"/>
              </a:rPr>
              <a:t>3. مهمترین کار گوش دادن موثر به آنها است. گوش دادن موثر قدم مهمی در کاهش دادن نا امیدی آنهاست.</a:t>
            </a:r>
            <a:endParaRPr lang="en-US" sz="2000" dirty="0">
              <a:ea typeface="Times New Roman" panose="02020603050405020304" pitchFamily="18" charset="0"/>
            </a:endParaRPr>
          </a:p>
          <a:p>
            <a:pPr indent="180340" algn="justLow" rtl="1">
              <a:spcAft>
                <a:spcPts val="0"/>
              </a:spcAft>
            </a:pPr>
            <a:r>
              <a:rPr lang="fa-IR" sz="2000" dirty="0">
                <a:ea typeface="Times New Roman" panose="02020603050405020304" pitchFamily="18" charset="0"/>
              </a:rPr>
              <a:t>هدف، پرکردن فاصله‌ای است که در اثر نا امیدی ایجاد شده و امید دادن به شخص است که شرایط او می‌تواند به نحو بهتری تغییر کند.</a:t>
            </a:r>
            <a:endParaRPr lang="en-US" sz="2000" dirty="0">
              <a:ea typeface="Times New Roman" panose="02020603050405020304" pitchFamily="18" charset="0"/>
            </a:endParaRPr>
          </a:p>
        </p:txBody>
      </p:sp>
    </p:spTree>
    <p:extLst>
      <p:ext uri="{BB962C8B-B14F-4D97-AF65-F5344CB8AC3E}">
        <p14:creationId xmlns:p14="http://schemas.microsoft.com/office/powerpoint/2010/main" xmlns="" val="42415833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752" y="692696"/>
            <a:ext cx="6192688" cy="4457567"/>
          </a:xfrm>
          <a:prstGeom prst="rect">
            <a:avLst/>
          </a:prstGeom>
        </p:spPr>
        <p:txBody>
          <a:bodyPr wrap="square">
            <a:spAutoFit/>
          </a:bodyPr>
          <a:lstStyle/>
          <a:p>
            <a:pPr algn="just" rtl="1">
              <a:lnSpc>
                <a:spcPct val="150000"/>
              </a:lnSpc>
              <a:spcAft>
                <a:spcPts val="0"/>
              </a:spcAft>
            </a:pPr>
            <a:r>
              <a:rPr lang="fa-IR" b="1" dirty="0">
                <a:ea typeface="Times New Roman" panose="02020603050405020304" pitchFamily="18" charset="0"/>
              </a:rPr>
              <a:t>اینگونه ارتباط برقرار کنید</a:t>
            </a:r>
            <a:endParaRPr lang="en-US"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dirty="0">
                <a:ea typeface="Times New Roman" panose="02020603050405020304" pitchFamily="18" charset="0"/>
              </a:rPr>
              <a:t>با توجه به فرد گوش دهید.خونسرد باشید.</a:t>
            </a:r>
            <a:endParaRPr lang="en-US"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dirty="0">
                <a:ea typeface="Times New Roman" panose="02020603050405020304" pitchFamily="18" charset="0"/>
              </a:rPr>
              <a:t>احساسات فرد را درک کنید.</a:t>
            </a:r>
            <a:endParaRPr lang="en-US"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dirty="0">
                <a:ea typeface="Times New Roman" panose="02020603050405020304" pitchFamily="18" charset="0"/>
              </a:rPr>
              <a:t>با احترام و پذیرش به صحبتهای فرد گوش کنید.</a:t>
            </a:r>
            <a:endParaRPr lang="en-US"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dirty="0">
                <a:ea typeface="Times New Roman" panose="02020603050405020304" pitchFamily="18" charset="0"/>
              </a:rPr>
              <a:t>به ارزش‌ها و عقاید بیمار احترام بگذارید.</a:t>
            </a:r>
            <a:endParaRPr lang="en-US"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dirty="0">
                <a:ea typeface="Times New Roman" panose="02020603050405020304" pitchFamily="18" charset="0"/>
              </a:rPr>
              <a:t>با بیانی روشن و قابل اعتماد صحبت کنید.</a:t>
            </a:r>
            <a:endParaRPr lang="en-US"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dirty="0">
                <a:ea typeface="Times New Roman" panose="02020603050405020304" pitchFamily="18" charset="0"/>
              </a:rPr>
              <a:t>توجه، علاقه و مهربانی خود را به  فرد نشان دهید .</a:t>
            </a:r>
            <a:endParaRPr lang="en-US"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dirty="0">
                <a:ea typeface="Times New Roman" panose="02020603050405020304" pitchFamily="18" charset="0"/>
              </a:rPr>
              <a:t>به احساسات فرد دقت کنید. </a:t>
            </a:r>
            <a:endParaRPr lang="en-US" dirty="0">
              <a:ea typeface="Times New Roman" panose="02020603050405020304" pitchFamily="18" charset="0"/>
            </a:endParaRPr>
          </a:p>
        </p:txBody>
      </p:sp>
    </p:spTree>
    <p:extLst>
      <p:ext uri="{BB962C8B-B14F-4D97-AF65-F5344CB8AC3E}">
        <p14:creationId xmlns:p14="http://schemas.microsoft.com/office/powerpoint/2010/main" xmlns="" val="30862889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476672"/>
            <a:ext cx="7488832" cy="3797193"/>
          </a:xfrm>
          <a:prstGeom prst="rect">
            <a:avLst/>
          </a:prstGeom>
        </p:spPr>
        <p:txBody>
          <a:bodyPr wrap="square">
            <a:spAutoFit/>
          </a:bodyPr>
          <a:lstStyle/>
          <a:p>
            <a:pPr algn="just" rtl="1">
              <a:lnSpc>
                <a:spcPct val="150000"/>
              </a:lnSpc>
              <a:spcAft>
                <a:spcPts val="0"/>
              </a:spcAft>
            </a:pPr>
            <a:r>
              <a:rPr lang="fa-IR" sz="1800" b="1" dirty="0">
                <a:ea typeface="Times New Roman" panose="02020603050405020304" pitchFamily="18" charset="0"/>
              </a:rPr>
              <a:t>اینگونه ارتباط برقرار نکنید </a:t>
            </a:r>
            <a:endParaRPr lang="en-US" sz="1800"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مرتباً صحبت های فرد را قطع کنید.</a:t>
            </a:r>
            <a:endParaRPr lang="en-US" sz="1800"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هیجانی یا شوک زده شوید.</a:t>
            </a:r>
            <a:endParaRPr lang="en-US" sz="1800"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خودتان را خیلی گرفتار نشان دهید.</a:t>
            </a:r>
            <a:endParaRPr lang="en-US" sz="1800"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به گونه اي با بيمار برخورد شود كه وي را فاقد عقل، اراده يا تصميم گيري تلقي كنيم.</a:t>
            </a:r>
            <a:endParaRPr lang="en-US" sz="1800"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اظهارات مداخله آمیز یاغیر واضح بدهید.</a:t>
            </a:r>
            <a:r>
              <a:rPr lang="en-US" sz="1800" dirty="0">
                <a:ea typeface="Times New Roman" panose="02020603050405020304" pitchFamily="18" charset="0"/>
              </a:rPr>
              <a:t>make intrusive or unclear remarks</a:t>
            </a:r>
          </a:p>
          <a:p>
            <a:pPr marL="342900" lvl="0" indent="-342900" algn="justLow" rtl="1">
              <a:lnSpc>
                <a:spcPct val="1500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بیمار را سوال پیچ کنید.</a:t>
            </a:r>
            <a:endParaRPr lang="en-US" sz="1800" dirty="0">
              <a:ea typeface="Times New Roman" panose="02020603050405020304" pitchFamily="18" charset="0"/>
            </a:endParaRPr>
          </a:p>
          <a:p>
            <a:pPr indent="180340" algn="justLow" rtl="1">
              <a:lnSpc>
                <a:spcPct val="150000"/>
              </a:lnSpc>
              <a:spcAft>
                <a:spcPts val="0"/>
              </a:spcAft>
            </a:pPr>
            <a:r>
              <a:rPr lang="fa-IR" sz="1800" dirty="0">
                <a:ea typeface="Times New Roman" panose="02020603050405020304" pitchFamily="18" charset="0"/>
              </a:rPr>
              <a:t>برای اینکه ارتباط راحت تری با فرد داشته باشید، با وی آرام ،باز ،با مهربانی و پذیرش و بدون قضاوت برخورد کنید</a:t>
            </a:r>
            <a:r>
              <a:rPr lang="fa-IR" sz="1400" dirty="0">
                <a:ea typeface="Times New Roman" panose="02020603050405020304" pitchFamily="18" charset="0"/>
                <a:cs typeface="B Lotus" panose="00000400000000000000" pitchFamily="2" charset="-78"/>
              </a:rPr>
              <a:t>.</a:t>
            </a:r>
            <a:endParaRPr lang="en-US" sz="1400" dirty="0">
              <a:ea typeface="Times New Roman" panose="02020603050405020304" pitchFamily="18" charset="0"/>
              <a:cs typeface="B Lotus" panose="00000400000000000000" pitchFamily="2" charset="-78"/>
            </a:endParaRPr>
          </a:p>
        </p:txBody>
      </p:sp>
    </p:spTree>
    <p:extLst>
      <p:ext uri="{BB962C8B-B14F-4D97-AF65-F5344CB8AC3E}">
        <p14:creationId xmlns:p14="http://schemas.microsoft.com/office/powerpoint/2010/main" xmlns="" val="128712485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63688" y="116632"/>
            <a:ext cx="5832648" cy="477054"/>
          </a:xfrm>
          <a:prstGeom prst="rect">
            <a:avLst/>
          </a:prstGeom>
        </p:spPr>
        <p:txBody>
          <a:bodyPr wrap="square">
            <a:spAutoFit/>
          </a:bodyPr>
          <a:lstStyle/>
          <a:p>
            <a:pPr algn="ctr" rtl="1">
              <a:lnSpc>
                <a:spcPts val="3000"/>
              </a:lnSpc>
              <a:spcAft>
                <a:spcPts val="0"/>
              </a:spcAft>
            </a:pPr>
            <a:r>
              <a:rPr lang="fa-IR" sz="2800" b="1" dirty="0">
                <a:solidFill>
                  <a:srgbClr val="FFFF00"/>
                </a:solidFill>
                <a:ea typeface="Times New Roman" panose="02020603050405020304" pitchFamily="18" charset="0"/>
                <a:cs typeface="B Titr" panose="00000700000000000000" pitchFamily="2" charset="-78"/>
              </a:rPr>
              <a:t>خودکشی </a:t>
            </a:r>
            <a:r>
              <a:rPr lang="fa-IR" sz="2800" b="1" dirty="0">
                <a:solidFill>
                  <a:srgbClr val="FFFF00"/>
                </a:solidFill>
                <a:ea typeface="Times New Roman" panose="02020603050405020304" pitchFamily="18" charset="0"/>
                <a:cs typeface="Times New Roman" panose="02020603050405020304" pitchFamily="18" charset="0"/>
              </a:rPr>
              <a:t>–</a:t>
            </a:r>
            <a:r>
              <a:rPr lang="fa-IR" sz="2800" b="1" dirty="0">
                <a:solidFill>
                  <a:srgbClr val="FFFF00"/>
                </a:solidFill>
                <a:ea typeface="Times New Roman" panose="02020603050405020304" pitchFamily="18" charset="0"/>
                <a:cs typeface="B Titr" panose="00000700000000000000" pitchFamily="2" charset="-78"/>
              </a:rPr>
              <a:t> باورهای غلط و واقعیت</a:t>
            </a:r>
            <a:endParaRPr lang="en-US" sz="2800" dirty="0">
              <a:solidFill>
                <a:srgbClr val="FFFF00"/>
              </a:solidFill>
              <a:ea typeface="Times New Roman" panose="02020603050405020304" pitchFamily="18" charset="0"/>
              <a:cs typeface="B Titr" panose="00000700000000000000" pitchFamily="2" charset="-78"/>
            </a:endParaRPr>
          </a:p>
        </p:txBody>
      </p:sp>
      <p:graphicFrame>
        <p:nvGraphicFramePr>
          <p:cNvPr id="3" name="Table 2"/>
          <p:cNvGraphicFramePr>
            <a:graphicFrameLocks noGrp="1"/>
          </p:cNvGraphicFramePr>
          <p:nvPr>
            <p:extLst>
              <p:ext uri="{D42A27DB-BD31-4B8C-83A1-F6EECF244321}">
                <p14:modId xmlns:p14="http://schemas.microsoft.com/office/powerpoint/2010/main" xmlns="" val="2909882747"/>
              </p:ext>
            </p:extLst>
          </p:nvPr>
        </p:nvGraphicFramePr>
        <p:xfrm>
          <a:off x="1475656" y="908720"/>
          <a:ext cx="7272808" cy="4543050"/>
        </p:xfrm>
        <a:graphic>
          <a:graphicData uri="http://schemas.openxmlformats.org/drawingml/2006/table">
            <a:tbl>
              <a:tblPr rtl="1" firstRow="1" firstCol="1" lastRow="1" lastCol="1" bandRow="1" bandCol="1"/>
              <a:tblGrid>
                <a:gridCol w="3636404"/>
                <a:gridCol w="3636404"/>
              </a:tblGrid>
              <a:tr h="458233">
                <a:tc>
                  <a:txBody>
                    <a:bodyPr/>
                    <a:lstStyle/>
                    <a:p>
                      <a:pPr algn="just" rtl="1">
                        <a:spcAft>
                          <a:spcPts val="0"/>
                        </a:spcAft>
                      </a:pPr>
                      <a:r>
                        <a:rPr lang="fa-IR" sz="1400" b="1">
                          <a:effectLst/>
                          <a:latin typeface="Times New Roman" panose="02020603050405020304" pitchFamily="18" charset="0"/>
                          <a:ea typeface="Times New Roman" panose="02020603050405020304" pitchFamily="18" charset="0"/>
                          <a:cs typeface="+mn-cs"/>
                        </a:rPr>
                        <a:t>باورغلط</a:t>
                      </a:r>
                      <a:endParaRPr lang="en-US" sz="1400" b="1">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just" rtl="1">
                        <a:spcAft>
                          <a:spcPts val="0"/>
                        </a:spcAft>
                      </a:pPr>
                      <a:r>
                        <a:rPr lang="fa-IR" sz="1400" b="1">
                          <a:effectLst/>
                          <a:latin typeface="Times New Roman" panose="02020603050405020304" pitchFamily="18" charset="0"/>
                          <a:ea typeface="Times New Roman" panose="02020603050405020304" pitchFamily="18" charset="0"/>
                          <a:cs typeface="+mn-cs"/>
                        </a:rPr>
                        <a:t>واقعیت</a:t>
                      </a:r>
                      <a:endParaRPr lang="en-US" sz="1400" b="1">
                        <a:effectLst/>
                        <a:latin typeface="Times New Roman" panose="02020603050405020304" pitchFamily="18" charset="0"/>
                        <a:ea typeface="Times New Roman" panose="02020603050405020304" pitchFamily="18" charset="0"/>
                        <a:cs typeface="+mn-cs"/>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916465">
                <a:tc>
                  <a:txBody>
                    <a:bodyPr/>
                    <a:lstStyle/>
                    <a:p>
                      <a:pPr algn="just" rtl="1">
                        <a:spcAft>
                          <a:spcPts val="0"/>
                        </a:spcAft>
                      </a:pPr>
                      <a:r>
                        <a:rPr lang="fa-IR" sz="1400" b="1">
                          <a:effectLst/>
                          <a:latin typeface="Times New Roman" panose="02020603050405020304" pitchFamily="18" charset="0"/>
                          <a:ea typeface="Times New Roman" panose="02020603050405020304" pitchFamily="18" charset="0"/>
                          <a:cs typeface="+mn-cs"/>
                        </a:rPr>
                        <a:t>کسانی که راجع به خودکشی صحبت می‌کنند خودکشی نمی‌کنند</a:t>
                      </a:r>
                      <a:endParaRPr lang="en-US" sz="1400" b="1">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rtl="1">
                        <a:spcAft>
                          <a:spcPts val="0"/>
                        </a:spcAft>
                      </a:pPr>
                      <a:r>
                        <a:rPr lang="fa-IR" sz="1400" b="1">
                          <a:effectLst/>
                          <a:latin typeface="Times New Roman" panose="02020603050405020304" pitchFamily="18" charset="0"/>
                          <a:ea typeface="Times New Roman" panose="02020603050405020304" pitchFamily="18" charset="0"/>
                          <a:cs typeface="+mn-cs"/>
                        </a:rPr>
                        <a:t>بیشتر کسانی که خودکشی می‌کنند هشدارهای قاطعی در مورد تصمیم به خودکشی از خود نشان می‌دهند</a:t>
                      </a:r>
                      <a:endParaRPr lang="en-US" sz="1400" b="1">
                        <a:effectLst/>
                        <a:latin typeface="Times New Roman" panose="02020603050405020304" pitchFamily="18" charset="0"/>
                        <a:ea typeface="Times New Roman" panose="02020603050405020304" pitchFamily="18" charset="0"/>
                        <a:cs typeface="+mn-cs"/>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458233">
                <a:tc>
                  <a:txBody>
                    <a:bodyPr/>
                    <a:lstStyle/>
                    <a:p>
                      <a:pPr algn="just" rtl="1">
                        <a:spcAft>
                          <a:spcPts val="0"/>
                        </a:spcAft>
                      </a:pPr>
                      <a:r>
                        <a:rPr lang="fa-IR" sz="1400" b="1">
                          <a:effectLst/>
                          <a:latin typeface="Times New Roman" panose="02020603050405020304" pitchFamily="18" charset="0"/>
                          <a:ea typeface="Times New Roman" panose="02020603050405020304" pitchFamily="18" charset="0"/>
                          <a:cs typeface="+mn-cs"/>
                        </a:rPr>
                        <a:t>افرادبا افکار خودکشی قطعاً قصد مرگ دارند</a:t>
                      </a:r>
                      <a:endParaRPr lang="en-US" sz="1400" b="1">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rtl="1">
                        <a:spcAft>
                          <a:spcPts val="0"/>
                        </a:spcAft>
                      </a:pPr>
                      <a:r>
                        <a:rPr lang="fa-IR" sz="1400" b="1">
                          <a:effectLst/>
                          <a:latin typeface="Times New Roman" panose="02020603050405020304" pitchFamily="18" charset="0"/>
                          <a:ea typeface="Times New Roman" panose="02020603050405020304" pitchFamily="18" charset="0"/>
                          <a:cs typeface="+mn-cs"/>
                        </a:rPr>
                        <a:t>بسیاری از آنها دودل هستند</a:t>
                      </a:r>
                      <a:endParaRPr lang="en-US" sz="1400" b="1">
                        <a:effectLst/>
                        <a:latin typeface="Times New Roman" panose="02020603050405020304" pitchFamily="18" charset="0"/>
                        <a:ea typeface="Times New Roman" panose="02020603050405020304" pitchFamily="18" charset="0"/>
                        <a:cs typeface="+mn-cs"/>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458233">
                <a:tc>
                  <a:txBody>
                    <a:bodyPr/>
                    <a:lstStyle/>
                    <a:p>
                      <a:pPr algn="just" rtl="1">
                        <a:spcAft>
                          <a:spcPts val="0"/>
                        </a:spcAft>
                      </a:pPr>
                      <a:r>
                        <a:rPr lang="fa-IR" sz="1400" b="1">
                          <a:effectLst/>
                          <a:latin typeface="Times New Roman" panose="02020603050405020304" pitchFamily="18" charset="0"/>
                          <a:ea typeface="Times New Roman" panose="02020603050405020304" pitchFamily="18" charset="0"/>
                          <a:cs typeface="+mn-cs"/>
                        </a:rPr>
                        <a:t>خودکشی بدون هشداررخ می‌دهد</a:t>
                      </a:r>
                      <a:endParaRPr lang="en-US" sz="1400" b="1">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rtl="1">
                        <a:spcAft>
                          <a:spcPts val="0"/>
                        </a:spcAft>
                      </a:pPr>
                      <a:r>
                        <a:rPr lang="fa-IR" sz="1400" b="1">
                          <a:effectLst/>
                          <a:latin typeface="Times New Roman" panose="02020603050405020304" pitchFamily="18" charset="0"/>
                          <a:ea typeface="Times New Roman" panose="02020603050405020304" pitchFamily="18" charset="0"/>
                          <a:cs typeface="+mn-cs"/>
                        </a:rPr>
                        <a:t>این افراد به اندازه کافی نشانه هایی ازخود بروز میدهند</a:t>
                      </a:r>
                      <a:endParaRPr lang="en-US" sz="1400" b="1">
                        <a:effectLst/>
                        <a:latin typeface="Times New Roman" panose="02020603050405020304" pitchFamily="18" charset="0"/>
                        <a:ea typeface="Times New Roman" panose="02020603050405020304" pitchFamily="18" charset="0"/>
                        <a:cs typeface="+mn-cs"/>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877188">
                <a:tc>
                  <a:txBody>
                    <a:bodyPr/>
                    <a:lstStyle/>
                    <a:p>
                      <a:pPr algn="just" rtl="1">
                        <a:spcAft>
                          <a:spcPts val="0"/>
                        </a:spcAft>
                      </a:pPr>
                      <a:r>
                        <a:rPr lang="fa-IR" sz="1400" b="1">
                          <a:effectLst/>
                          <a:latin typeface="Times New Roman" panose="02020603050405020304" pitchFamily="18" charset="0"/>
                          <a:ea typeface="Times New Roman" panose="02020603050405020304" pitchFamily="18" charset="0"/>
                          <a:cs typeface="+mn-cs"/>
                        </a:rPr>
                        <a:t>بهبودی پس از یک بحران به این معناست که خطر خودکشی برطرف شده است</a:t>
                      </a:r>
                      <a:endParaRPr lang="en-US" sz="1400" b="1">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rtl="1">
                        <a:spcAft>
                          <a:spcPts val="0"/>
                        </a:spcAft>
                      </a:pPr>
                      <a:r>
                        <a:rPr lang="fa-IR" sz="1400" b="1" dirty="0">
                          <a:effectLst/>
                          <a:latin typeface="Times New Roman" panose="02020603050405020304" pitchFamily="18" charset="0"/>
                          <a:ea typeface="Times New Roman" panose="02020603050405020304" pitchFamily="18" charset="0"/>
                          <a:cs typeface="+mn-cs"/>
                        </a:rPr>
                        <a:t>بسیاری از خودکشی ها در زمان بهبودی رخ می‌دهد وقتی که فرد انرژی کافی برای این کار را دارد و می خواهد افکار نا امیدانه را به افکار مخرب تبدیل کند</a:t>
                      </a:r>
                      <a:endParaRPr lang="en-US" sz="1400" b="1" dirty="0">
                        <a:effectLst/>
                        <a:latin typeface="Times New Roman" panose="02020603050405020304" pitchFamily="18" charset="0"/>
                        <a:ea typeface="Times New Roman" panose="02020603050405020304" pitchFamily="18" charset="0"/>
                        <a:cs typeface="+mn-cs"/>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458233">
                <a:tc>
                  <a:txBody>
                    <a:bodyPr/>
                    <a:lstStyle/>
                    <a:p>
                      <a:pPr algn="just" rtl="1">
                        <a:spcAft>
                          <a:spcPts val="0"/>
                        </a:spcAft>
                      </a:pPr>
                      <a:r>
                        <a:rPr lang="fa-IR" sz="1400" b="1">
                          <a:effectLst/>
                          <a:latin typeface="Times New Roman" panose="02020603050405020304" pitchFamily="18" charset="0"/>
                          <a:ea typeface="Times New Roman" panose="02020603050405020304" pitchFamily="18" charset="0"/>
                          <a:cs typeface="+mn-cs"/>
                        </a:rPr>
                        <a:t> خودکشی قابل پیشگیری نیست</a:t>
                      </a:r>
                      <a:endParaRPr lang="en-US" sz="1400" b="1">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just" rtl="1">
                        <a:spcAft>
                          <a:spcPts val="0"/>
                        </a:spcAft>
                      </a:pPr>
                      <a:r>
                        <a:rPr lang="fa-IR" sz="1400" b="1">
                          <a:effectLst/>
                          <a:latin typeface="Times New Roman" panose="02020603050405020304" pitchFamily="18" charset="0"/>
                          <a:ea typeface="Times New Roman" panose="02020603050405020304" pitchFamily="18" charset="0"/>
                          <a:cs typeface="+mn-cs"/>
                        </a:rPr>
                        <a:t>بسیاری از خودکشی‌ها قابل پیشگیری است</a:t>
                      </a:r>
                      <a:endParaRPr lang="en-US" sz="1400" b="1">
                        <a:effectLst/>
                        <a:latin typeface="Times New Roman" panose="02020603050405020304" pitchFamily="18" charset="0"/>
                        <a:ea typeface="Times New Roman" panose="02020603050405020304" pitchFamily="18" charset="0"/>
                        <a:cs typeface="+mn-cs"/>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r>
              <a:tr h="916465">
                <a:tc>
                  <a:txBody>
                    <a:bodyPr/>
                    <a:lstStyle/>
                    <a:p>
                      <a:pPr algn="just" rtl="1">
                        <a:spcAft>
                          <a:spcPts val="0"/>
                        </a:spcAft>
                      </a:pPr>
                      <a:r>
                        <a:rPr lang="fa-IR" sz="1400" b="1">
                          <a:effectLst/>
                          <a:latin typeface="Times New Roman" panose="02020603050405020304" pitchFamily="18" charset="0"/>
                          <a:ea typeface="Times New Roman" panose="02020603050405020304" pitchFamily="18" charset="0"/>
                          <a:cs typeface="+mn-cs"/>
                        </a:rPr>
                        <a:t>وقتی کسی مستعد خودکشی است، او دائم در این فکر است</a:t>
                      </a:r>
                      <a:endParaRPr lang="en-US" sz="1400" b="1">
                        <a:effectLst/>
                        <a:latin typeface="Times New Roman" panose="02020603050405020304" pitchFamily="18" charset="0"/>
                        <a:ea typeface="Times New Roman" panose="02020603050405020304" pitchFamily="18" charset="0"/>
                        <a:cs typeface="+mn-cs"/>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just" rtl="1">
                        <a:spcAft>
                          <a:spcPts val="0"/>
                        </a:spcAft>
                      </a:pPr>
                      <a:r>
                        <a:rPr lang="fa-IR" sz="1400" b="1" dirty="0">
                          <a:effectLst/>
                          <a:latin typeface="Times New Roman" panose="02020603050405020304" pitchFamily="18" charset="0"/>
                          <a:ea typeface="Times New Roman" panose="02020603050405020304" pitchFamily="18" charset="0"/>
                          <a:cs typeface="+mn-cs"/>
                        </a:rPr>
                        <a:t>افکار خودکشی ممکن است برگردند اما آنها دائمی نیستند و در برخی از افراد هرگز بر نمی‌گردد</a:t>
                      </a:r>
                      <a:endParaRPr lang="en-US" sz="1400" b="1" dirty="0">
                        <a:effectLst/>
                        <a:latin typeface="Times New Roman" panose="02020603050405020304" pitchFamily="18" charset="0"/>
                        <a:ea typeface="Times New Roman" panose="02020603050405020304" pitchFamily="18" charset="0"/>
                        <a:cs typeface="+mn-cs"/>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28147053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260648"/>
            <a:ext cx="7560840" cy="6270947"/>
          </a:xfrm>
          <a:prstGeom prst="rect">
            <a:avLst/>
          </a:prstGeom>
        </p:spPr>
        <p:txBody>
          <a:bodyPr wrap="square">
            <a:spAutoFit/>
          </a:bodyPr>
          <a:lstStyle/>
          <a:p>
            <a:pPr algn="ctr" rtl="1">
              <a:lnSpc>
                <a:spcPts val="3000"/>
              </a:lnSpc>
              <a:spcAft>
                <a:spcPts val="0"/>
              </a:spcAft>
            </a:pPr>
            <a:r>
              <a:rPr lang="fa-IR" sz="2000" b="1" dirty="0">
                <a:ea typeface="Times New Roman" panose="02020603050405020304" pitchFamily="18" charset="0"/>
              </a:rPr>
              <a:t>چگونه شخص با افکار خودکشی را شناسایی کنید </a:t>
            </a:r>
            <a:endParaRPr lang="en-US" sz="2000" dirty="0">
              <a:ea typeface="Times New Roman" panose="02020603050405020304" pitchFamily="18" charset="0"/>
            </a:endParaRPr>
          </a:p>
          <a:p>
            <a:pPr indent="180340" algn="justLow" rtl="1">
              <a:lnSpc>
                <a:spcPts val="2900"/>
              </a:lnSpc>
              <a:spcAft>
                <a:spcPts val="0"/>
              </a:spcAft>
            </a:pPr>
            <a:r>
              <a:rPr lang="fa-IR" sz="1600" b="1" dirty="0">
                <a:ea typeface="Times New Roman" panose="02020603050405020304" pitchFamily="18" charset="0"/>
              </a:rPr>
              <a:t>نشانه‌هایی که با ید در رفتار یا سابقه قبلی شخص جستجو کنیم</a:t>
            </a:r>
            <a:endParaRPr lang="en-US" sz="1600" b="1" dirty="0">
              <a:ea typeface="Times New Roman" panose="02020603050405020304" pitchFamily="18" charset="0"/>
            </a:endParaRPr>
          </a:p>
          <a:p>
            <a:pPr marL="342900" lvl="0" indent="-342900" algn="just" rtl="1">
              <a:lnSpc>
                <a:spcPts val="2900"/>
              </a:lnSpc>
              <a:spcAft>
                <a:spcPts val="0"/>
              </a:spcAft>
              <a:buFont typeface="+mj-lt"/>
              <a:buAutoNum type="arabicPeriod"/>
              <a:tabLst>
                <a:tab pos="457200" algn="l"/>
              </a:tabLst>
            </a:pPr>
            <a:r>
              <a:rPr lang="fa-IR" sz="1600" b="1" dirty="0">
                <a:ea typeface="Times New Roman" panose="02020603050405020304" pitchFamily="18" charset="0"/>
              </a:rPr>
              <a:t>رفتارهای کناره‌گیری از جامعه ،ناتوانی از برقراری ارتباط با خانواده و دوستان</a:t>
            </a:r>
            <a:endParaRPr lang="en-US" sz="1600" b="1" dirty="0">
              <a:ea typeface="Times New Roman" panose="02020603050405020304" pitchFamily="18" charset="0"/>
            </a:endParaRPr>
          </a:p>
          <a:p>
            <a:pPr marL="342900" lvl="0" indent="-342900" algn="just" rtl="1">
              <a:lnSpc>
                <a:spcPts val="2900"/>
              </a:lnSpc>
              <a:spcAft>
                <a:spcPts val="0"/>
              </a:spcAft>
              <a:buFont typeface="+mj-lt"/>
              <a:buAutoNum type="arabicPeriod"/>
              <a:tabLst>
                <a:tab pos="457200" algn="l"/>
              </a:tabLst>
            </a:pPr>
            <a:r>
              <a:rPr lang="fa-IR" sz="1600" b="1" dirty="0">
                <a:ea typeface="Times New Roman" panose="02020603050405020304" pitchFamily="18" charset="0"/>
              </a:rPr>
              <a:t>بیماری‌های روانپزشکی</a:t>
            </a:r>
            <a:endParaRPr lang="en-US" sz="1600" b="1" dirty="0">
              <a:ea typeface="Times New Roman" panose="02020603050405020304" pitchFamily="18" charset="0"/>
            </a:endParaRPr>
          </a:p>
          <a:p>
            <a:pPr marL="342900" lvl="0" indent="-342900" algn="just" rtl="1">
              <a:lnSpc>
                <a:spcPts val="2900"/>
              </a:lnSpc>
              <a:spcAft>
                <a:spcPts val="0"/>
              </a:spcAft>
              <a:buFont typeface="+mj-lt"/>
              <a:buAutoNum type="arabicPeriod"/>
              <a:tabLst>
                <a:tab pos="457200" algn="l"/>
              </a:tabLst>
            </a:pPr>
            <a:r>
              <a:rPr lang="fa-IR" sz="1600" b="1" dirty="0">
                <a:ea typeface="Times New Roman" panose="02020603050405020304" pitchFamily="18" charset="0"/>
              </a:rPr>
              <a:t>الکلیسم</a:t>
            </a:r>
            <a:endParaRPr lang="en-US" sz="1600" b="1" dirty="0">
              <a:ea typeface="Times New Roman" panose="02020603050405020304" pitchFamily="18" charset="0"/>
            </a:endParaRPr>
          </a:p>
          <a:p>
            <a:pPr marL="342900" lvl="0" indent="-342900" algn="just" rtl="1">
              <a:lnSpc>
                <a:spcPts val="2900"/>
              </a:lnSpc>
              <a:spcAft>
                <a:spcPts val="0"/>
              </a:spcAft>
              <a:buFont typeface="+mj-lt"/>
              <a:buAutoNum type="arabicPeriod"/>
              <a:tabLst>
                <a:tab pos="457200" algn="l"/>
              </a:tabLst>
            </a:pPr>
            <a:r>
              <a:rPr lang="fa-IR" sz="1600" b="1" dirty="0">
                <a:ea typeface="Times New Roman" panose="02020603050405020304" pitchFamily="18" charset="0"/>
              </a:rPr>
              <a:t>اضطراب</a:t>
            </a:r>
            <a:endParaRPr lang="en-US" sz="1600" b="1" dirty="0">
              <a:ea typeface="Times New Roman" panose="02020603050405020304" pitchFamily="18" charset="0"/>
            </a:endParaRPr>
          </a:p>
          <a:p>
            <a:pPr marL="342900" lvl="0" indent="-342900" algn="just" rtl="1">
              <a:lnSpc>
                <a:spcPts val="2900"/>
              </a:lnSpc>
              <a:spcAft>
                <a:spcPts val="0"/>
              </a:spcAft>
              <a:buFont typeface="+mj-lt"/>
              <a:buAutoNum type="arabicPeriod"/>
              <a:tabLst>
                <a:tab pos="457200" algn="l"/>
              </a:tabLst>
            </a:pPr>
            <a:r>
              <a:rPr lang="fa-IR" sz="1600" b="1" dirty="0">
                <a:ea typeface="Times New Roman" panose="02020603050405020304" pitchFamily="18" charset="0"/>
              </a:rPr>
              <a:t>تغییر در شخصیت، تحریک‌ پذیری، بدبینی، افسردگی</a:t>
            </a:r>
            <a:endParaRPr lang="en-US" sz="1600" b="1" dirty="0">
              <a:ea typeface="Times New Roman" panose="02020603050405020304" pitchFamily="18" charset="0"/>
            </a:endParaRPr>
          </a:p>
          <a:p>
            <a:pPr marL="342900" lvl="0" indent="-342900" algn="just" rtl="1">
              <a:lnSpc>
                <a:spcPts val="2900"/>
              </a:lnSpc>
              <a:spcAft>
                <a:spcPts val="0"/>
              </a:spcAft>
              <a:buFont typeface="+mj-lt"/>
              <a:buAutoNum type="arabicPeriod"/>
              <a:tabLst>
                <a:tab pos="457200" algn="l"/>
              </a:tabLst>
            </a:pPr>
            <a:r>
              <a:rPr lang="fa-IR" sz="1600" b="1" dirty="0">
                <a:ea typeface="Times New Roman" panose="02020603050405020304" pitchFamily="18" charset="0"/>
              </a:rPr>
              <a:t>تغییر در عادات خوردن یا خوابیدن</a:t>
            </a:r>
            <a:endParaRPr lang="en-US" sz="1600" b="1" dirty="0">
              <a:ea typeface="Times New Roman" panose="02020603050405020304" pitchFamily="18" charset="0"/>
            </a:endParaRPr>
          </a:p>
          <a:p>
            <a:pPr marL="342900" lvl="0" indent="-342900" algn="just" rtl="1">
              <a:lnSpc>
                <a:spcPts val="2900"/>
              </a:lnSpc>
              <a:spcAft>
                <a:spcPts val="0"/>
              </a:spcAft>
              <a:buFont typeface="+mj-lt"/>
              <a:buAutoNum type="arabicPeriod"/>
              <a:tabLst>
                <a:tab pos="457200" algn="l"/>
              </a:tabLst>
            </a:pPr>
            <a:r>
              <a:rPr lang="fa-IR" sz="1600" b="1" dirty="0">
                <a:ea typeface="Times New Roman" panose="02020603050405020304" pitchFamily="18" charset="0"/>
              </a:rPr>
              <a:t>اقدام قبلی به خودکشی </a:t>
            </a:r>
            <a:endParaRPr lang="en-US" sz="1600" b="1" dirty="0">
              <a:ea typeface="Times New Roman" panose="02020603050405020304" pitchFamily="18" charset="0"/>
            </a:endParaRPr>
          </a:p>
          <a:p>
            <a:pPr marL="342900" lvl="0" indent="-342900" algn="just" rtl="1">
              <a:lnSpc>
                <a:spcPts val="2900"/>
              </a:lnSpc>
              <a:spcAft>
                <a:spcPts val="0"/>
              </a:spcAft>
              <a:buFont typeface="+mj-lt"/>
              <a:buAutoNum type="arabicPeriod"/>
              <a:tabLst>
                <a:tab pos="457200" algn="l"/>
              </a:tabLst>
            </a:pPr>
            <a:r>
              <a:rPr lang="fa-IR" sz="1600" b="1" dirty="0">
                <a:ea typeface="Times New Roman" panose="02020603050405020304" pitchFamily="18" charset="0"/>
              </a:rPr>
              <a:t>احساس گناه، بی‌ ارزشی یا خجالت</a:t>
            </a:r>
            <a:endParaRPr lang="en-US" sz="1600" b="1" dirty="0">
              <a:ea typeface="Times New Roman" panose="02020603050405020304" pitchFamily="18" charset="0"/>
            </a:endParaRPr>
          </a:p>
          <a:p>
            <a:pPr marL="342900" lvl="0" indent="-342900" algn="just" rtl="1">
              <a:lnSpc>
                <a:spcPts val="2900"/>
              </a:lnSpc>
              <a:spcAft>
                <a:spcPts val="0"/>
              </a:spcAft>
              <a:buFont typeface="+mj-lt"/>
              <a:buAutoNum type="arabicPeriod"/>
              <a:tabLst>
                <a:tab pos="457200" algn="l"/>
              </a:tabLst>
            </a:pPr>
            <a:r>
              <a:rPr lang="fa-IR" sz="1600" b="1" dirty="0">
                <a:ea typeface="Times New Roman" panose="02020603050405020304" pitchFamily="18" charset="0"/>
              </a:rPr>
              <a:t>فقدان مهم و جدید مانند مرگ، طلاق، جدایی</a:t>
            </a:r>
            <a:endParaRPr lang="en-US" sz="1600" b="1" dirty="0">
              <a:ea typeface="Times New Roman" panose="02020603050405020304" pitchFamily="18" charset="0"/>
            </a:endParaRPr>
          </a:p>
          <a:p>
            <a:pPr marL="342900" lvl="0" indent="-342900" algn="just" rtl="1">
              <a:lnSpc>
                <a:spcPts val="2900"/>
              </a:lnSpc>
              <a:spcAft>
                <a:spcPts val="0"/>
              </a:spcAft>
              <a:buFont typeface="+mj-lt"/>
              <a:buAutoNum type="arabicPeriod"/>
              <a:tabLst>
                <a:tab pos="457200" algn="l"/>
              </a:tabLst>
            </a:pPr>
            <a:r>
              <a:rPr lang="en-US" sz="1600" b="1" dirty="0" smtClean="0">
                <a:effectLst/>
                <a:latin typeface="B Lotus" panose="00000400000000000000" pitchFamily="2" charset="-78"/>
                <a:ea typeface="Times New Roman" panose="02020603050405020304" pitchFamily="18" charset="0"/>
              </a:rPr>
              <a:t> </a:t>
            </a:r>
            <a:r>
              <a:rPr lang="fa-IR" sz="1600" b="1" dirty="0" smtClean="0">
                <a:effectLst/>
                <a:latin typeface="B Lotus" panose="00000400000000000000" pitchFamily="2" charset="-78"/>
                <a:ea typeface="Times New Roman" panose="02020603050405020304" pitchFamily="18" charset="0"/>
              </a:rPr>
              <a:t>سابقه فامیلی خودکشی </a:t>
            </a:r>
            <a:endParaRPr lang="en-US" sz="1600" b="1" dirty="0">
              <a:ea typeface="Times New Roman" panose="02020603050405020304" pitchFamily="18" charset="0"/>
            </a:endParaRPr>
          </a:p>
          <a:p>
            <a:pPr marL="342900" lvl="0" indent="-342900" algn="just" rtl="1">
              <a:lnSpc>
                <a:spcPts val="2900"/>
              </a:lnSpc>
              <a:spcAft>
                <a:spcPts val="0"/>
              </a:spcAft>
              <a:buFont typeface="+mj-lt"/>
              <a:buAutoNum type="arabicPeriod"/>
              <a:tabLst>
                <a:tab pos="457200" algn="l"/>
              </a:tabLst>
            </a:pPr>
            <a:r>
              <a:rPr lang="en-US" sz="1600" b="1" dirty="0" smtClean="0">
                <a:effectLst/>
                <a:latin typeface="B Lotus" panose="00000400000000000000" pitchFamily="2" charset="-78"/>
                <a:ea typeface="Times New Roman" panose="02020603050405020304" pitchFamily="18" charset="0"/>
              </a:rPr>
              <a:t> </a:t>
            </a:r>
            <a:r>
              <a:rPr lang="fa-IR" sz="1600" b="1" dirty="0" smtClean="0">
                <a:effectLst/>
                <a:latin typeface="B Lotus" panose="00000400000000000000" pitchFamily="2" charset="-78"/>
                <a:ea typeface="Times New Roman" panose="02020603050405020304" pitchFamily="18" charset="0"/>
              </a:rPr>
              <a:t>تمایل ناگهانی برای سر و سامان دادن به امورشخصی یا نوشتن وصیتنامه</a:t>
            </a:r>
            <a:endParaRPr lang="en-US" sz="1600" b="1" dirty="0">
              <a:ea typeface="Times New Roman" panose="02020603050405020304" pitchFamily="18" charset="0"/>
            </a:endParaRPr>
          </a:p>
          <a:p>
            <a:pPr marL="342900" lvl="0" indent="-342900" algn="just" rtl="1">
              <a:lnSpc>
                <a:spcPts val="2900"/>
              </a:lnSpc>
              <a:spcAft>
                <a:spcPts val="0"/>
              </a:spcAft>
              <a:buFont typeface="+mj-lt"/>
              <a:buAutoNum type="arabicPeriod"/>
              <a:tabLst>
                <a:tab pos="457200" algn="l"/>
              </a:tabLst>
            </a:pPr>
            <a:r>
              <a:rPr lang="en-US" sz="1600" b="1" dirty="0" smtClean="0">
                <a:effectLst/>
                <a:latin typeface="B Lotus" panose="00000400000000000000" pitchFamily="2" charset="-78"/>
                <a:ea typeface="Times New Roman" panose="02020603050405020304" pitchFamily="18" charset="0"/>
              </a:rPr>
              <a:t> </a:t>
            </a:r>
            <a:r>
              <a:rPr lang="fa-IR" sz="1600" b="1" dirty="0" smtClean="0">
                <a:effectLst/>
                <a:latin typeface="B Lotus" panose="00000400000000000000" pitchFamily="2" charset="-78"/>
                <a:ea typeface="Times New Roman" panose="02020603050405020304" pitchFamily="18" charset="0"/>
              </a:rPr>
              <a:t>احساس تنهایی، بیچارگی یا نا امیدی</a:t>
            </a:r>
            <a:endParaRPr lang="en-US" sz="1600" b="1" dirty="0">
              <a:ea typeface="Times New Roman" panose="02020603050405020304" pitchFamily="18" charset="0"/>
            </a:endParaRPr>
          </a:p>
          <a:p>
            <a:pPr marL="342900" lvl="0" indent="-342900" algn="just" rtl="1">
              <a:lnSpc>
                <a:spcPts val="2900"/>
              </a:lnSpc>
              <a:spcAft>
                <a:spcPts val="0"/>
              </a:spcAft>
              <a:buFont typeface="+mj-lt"/>
              <a:buAutoNum type="arabicPeriod"/>
              <a:tabLst>
                <a:tab pos="457200" algn="l"/>
              </a:tabLst>
            </a:pPr>
            <a:r>
              <a:rPr lang="en-US" sz="1600" b="1" dirty="0" smtClean="0">
                <a:effectLst/>
                <a:latin typeface="B Lotus" panose="00000400000000000000" pitchFamily="2" charset="-78"/>
                <a:ea typeface="Times New Roman" panose="02020603050405020304" pitchFamily="18" charset="0"/>
              </a:rPr>
              <a:t> </a:t>
            </a:r>
            <a:r>
              <a:rPr lang="fa-IR" sz="1600" b="1" dirty="0" smtClean="0">
                <a:effectLst/>
                <a:latin typeface="B Lotus" panose="00000400000000000000" pitchFamily="2" charset="-78"/>
                <a:ea typeface="Times New Roman" panose="02020603050405020304" pitchFamily="18" charset="0"/>
              </a:rPr>
              <a:t>یادداشت در مورد خودکشی</a:t>
            </a:r>
            <a:endParaRPr lang="en-US" sz="1600" b="1" dirty="0">
              <a:ea typeface="Times New Roman" panose="02020603050405020304" pitchFamily="18" charset="0"/>
            </a:endParaRPr>
          </a:p>
          <a:p>
            <a:pPr marL="342900" lvl="0" indent="-342900" algn="just" rtl="1">
              <a:lnSpc>
                <a:spcPts val="2900"/>
              </a:lnSpc>
              <a:spcAft>
                <a:spcPts val="0"/>
              </a:spcAft>
              <a:buFont typeface="+mj-lt"/>
              <a:buAutoNum type="arabicPeriod"/>
              <a:tabLst>
                <a:tab pos="457200" algn="l"/>
              </a:tabLst>
            </a:pPr>
            <a:r>
              <a:rPr lang="en-US" sz="1600" b="1" dirty="0" smtClean="0">
                <a:effectLst/>
                <a:latin typeface="B Lotus" panose="00000400000000000000" pitchFamily="2" charset="-78"/>
                <a:ea typeface="Times New Roman" panose="02020603050405020304" pitchFamily="18" charset="0"/>
              </a:rPr>
              <a:t> </a:t>
            </a:r>
            <a:r>
              <a:rPr lang="fa-IR" sz="1600" b="1" dirty="0" smtClean="0">
                <a:effectLst/>
                <a:latin typeface="B Lotus" panose="00000400000000000000" pitchFamily="2" charset="-78"/>
                <a:ea typeface="Times New Roman" panose="02020603050405020304" pitchFamily="18" charset="0"/>
              </a:rPr>
              <a:t>مشکل در سلامت جسمی، بیماری جسمی</a:t>
            </a:r>
            <a:endParaRPr lang="en-US" sz="1600" b="1" dirty="0" smtClean="0">
              <a:ea typeface="Times New Roman" panose="02020603050405020304" pitchFamily="18" charset="0"/>
            </a:endParaRPr>
          </a:p>
          <a:p>
            <a:pPr algn="r" rtl="1"/>
            <a:r>
              <a:rPr lang="en-US" sz="1600" b="1" dirty="0" smtClean="0">
                <a:effectLst/>
                <a:latin typeface="B Lotus" panose="00000400000000000000" pitchFamily="2" charset="-78"/>
                <a:ea typeface="Times New Roman" panose="02020603050405020304" pitchFamily="18" charset="0"/>
              </a:rPr>
              <a:t> </a:t>
            </a:r>
            <a:r>
              <a:rPr lang="fa-IR" sz="1600" b="1" dirty="0" smtClean="0">
                <a:effectLst/>
                <a:latin typeface="B Lotus" panose="00000400000000000000" pitchFamily="2" charset="-78"/>
                <a:ea typeface="Times New Roman" panose="02020603050405020304" pitchFamily="18" charset="0"/>
              </a:rPr>
              <a:t>15.اشاره های مکرر در مورد مرگ یا خودکشی</a:t>
            </a:r>
            <a:endParaRPr lang="fa-IR" sz="1600" b="1" dirty="0"/>
          </a:p>
        </p:txBody>
      </p:sp>
    </p:spTree>
    <p:extLst>
      <p:ext uri="{BB962C8B-B14F-4D97-AF65-F5344CB8AC3E}">
        <p14:creationId xmlns:p14="http://schemas.microsoft.com/office/powerpoint/2010/main" xmlns="" val="29311617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332656"/>
            <a:ext cx="7488832" cy="5139869"/>
          </a:xfrm>
          <a:prstGeom prst="rect">
            <a:avLst/>
          </a:prstGeom>
        </p:spPr>
        <p:txBody>
          <a:bodyPr wrap="square">
            <a:spAutoFit/>
          </a:bodyPr>
          <a:lstStyle/>
          <a:p>
            <a:pPr algn="ctr" rtl="1">
              <a:lnSpc>
                <a:spcPct val="150000"/>
              </a:lnSpc>
              <a:spcAft>
                <a:spcPts val="0"/>
              </a:spcAft>
            </a:pPr>
            <a:r>
              <a:rPr lang="fa-IR" sz="2000" b="1" dirty="0">
                <a:solidFill>
                  <a:srgbClr val="FFFF00"/>
                </a:solidFill>
                <a:ea typeface="Times New Roman" panose="02020603050405020304" pitchFamily="18" charset="0"/>
              </a:rPr>
              <a:t>چگونه خطر خودکشی را ارزیابی </a:t>
            </a:r>
            <a:r>
              <a:rPr lang="fa-IR" sz="2000" b="1" dirty="0" smtClean="0">
                <a:solidFill>
                  <a:srgbClr val="FFFF00"/>
                </a:solidFill>
                <a:ea typeface="Times New Roman" panose="02020603050405020304" pitchFamily="18" charset="0"/>
              </a:rPr>
              <a:t>کنیم</a:t>
            </a:r>
          </a:p>
          <a:p>
            <a:pPr algn="ctr" rtl="1">
              <a:lnSpc>
                <a:spcPct val="150000"/>
              </a:lnSpc>
              <a:spcAft>
                <a:spcPts val="0"/>
              </a:spcAft>
            </a:pPr>
            <a:endParaRPr lang="en-US" sz="2000" dirty="0">
              <a:solidFill>
                <a:srgbClr val="FFFF00"/>
              </a:solidFill>
              <a:ea typeface="Times New Roman" panose="02020603050405020304" pitchFamily="18" charset="0"/>
            </a:endParaRPr>
          </a:p>
          <a:p>
            <a:pPr indent="180340" algn="justLow" rtl="1">
              <a:lnSpc>
                <a:spcPct val="150000"/>
              </a:lnSpc>
              <a:spcAft>
                <a:spcPts val="0"/>
              </a:spcAft>
            </a:pPr>
            <a:r>
              <a:rPr lang="fa-IR" sz="1800" b="1" dirty="0">
                <a:ea typeface="Times New Roman" panose="02020603050405020304" pitchFamily="18" charset="0"/>
              </a:rPr>
              <a:t>وقتی کارکنان مراقبت‌های بهداشتی شک به رفتارهای خودکشی مشکوک می‌شوند موارد زیر باید بررسی شوند.</a:t>
            </a:r>
            <a:endParaRPr lang="en-US" sz="1800" b="1"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b="1" dirty="0">
                <a:ea typeface="Times New Roman" panose="02020603050405020304" pitchFamily="18" charset="0"/>
              </a:rPr>
              <a:t>افکار و احساسات فعلی فرد درباره  مرگ یا خودکشی</a:t>
            </a:r>
            <a:endParaRPr lang="en-US" sz="1800" b="1"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b="1" dirty="0">
                <a:ea typeface="Times New Roman" panose="02020603050405020304" pitchFamily="18" charset="0"/>
              </a:rPr>
              <a:t>نقشه فعلی فرد برای خودکشی</a:t>
            </a:r>
            <a:endParaRPr lang="en-US" sz="1800" b="1"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b="1" dirty="0">
                <a:ea typeface="Times New Roman" panose="02020603050405020304" pitchFamily="18" charset="0"/>
              </a:rPr>
              <a:t>ساختار حمایتی شخص (خانواده و دوستان)</a:t>
            </a:r>
            <a:endParaRPr lang="en-US" sz="1800" b="1" dirty="0">
              <a:ea typeface="Times New Roman" panose="02020603050405020304" pitchFamily="18" charset="0"/>
            </a:endParaRPr>
          </a:p>
          <a:p>
            <a:pPr indent="180340" algn="justLow" rtl="1">
              <a:lnSpc>
                <a:spcPct val="150000"/>
              </a:lnSpc>
              <a:spcAft>
                <a:spcPts val="0"/>
              </a:spcAft>
            </a:pPr>
            <a:r>
              <a:rPr lang="fa-IR" sz="1800" b="1" dirty="0">
                <a:ea typeface="Times New Roman" panose="02020603050405020304" pitchFamily="18" charset="0"/>
              </a:rPr>
              <a:t>بهترین راه برای پی بردن به افکار خودکشی در یک فرد  این است که در مورد خودکشی از اوسوال کنیم</a:t>
            </a:r>
            <a:r>
              <a:rPr lang="fa-IR" sz="1800" b="1" dirty="0" smtClean="0">
                <a:ea typeface="Times New Roman" panose="02020603050405020304" pitchFamily="18" charset="0"/>
              </a:rPr>
              <a:t>. بر </a:t>
            </a:r>
            <a:r>
              <a:rPr lang="fa-IR" sz="1800" b="1" dirty="0">
                <a:ea typeface="Times New Roman" panose="02020603050405020304" pitchFamily="18" charset="0"/>
              </a:rPr>
              <a:t>خلاف باور عمومی سؤال درباره خودکشی باعث کاشته شدن افکار خودکشی در سر شخص نمی‌شود. در حقیقت این افراد خوشحال میشوند راجع به موضوع خودکشی و سوالاتی که با آن دست و پنجه نرم می‌کنند به صورت واضح و مستقیم صحبت کنند .</a:t>
            </a:r>
            <a:endParaRPr lang="en-US" sz="1800" b="1" dirty="0">
              <a:ea typeface="Times New Roman" panose="02020603050405020304" pitchFamily="18" charset="0"/>
            </a:endParaRPr>
          </a:p>
          <a:p>
            <a:pPr indent="180340" algn="justLow" rtl="1">
              <a:lnSpc>
                <a:spcPts val="3000"/>
              </a:lnSpc>
              <a:spcAft>
                <a:spcPts val="0"/>
              </a:spcAft>
            </a:pPr>
            <a:r>
              <a:rPr lang="fa-IR" sz="1400" dirty="0">
                <a:ea typeface="Times New Roman" panose="02020603050405020304" pitchFamily="18" charset="0"/>
                <a:cs typeface="B Lotus" panose="00000400000000000000" pitchFamily="2" charset="-78"/>
              </a:rPr>
              <a:t> </a:t>
            </a:r>
            <a:endParaRPr lang="en-US" sz="1400" dirty="0">
              <a:ea typeface="Times New Roman" panose="02020603050405020304" pitchFamily="18" charset="0"/>
              <a:cs typeface="B Lotus" panose="00000400000000000000" pitchFamily="2" charset="-78"/>
            </a:endParaRPr>
          </a:p>
        </p:txBody>
      </p:sp>
    </p:spTree>
    <p:extLst>
      <p:ext uri="{BB962C8B-B14F-4D97-AF65-F5344CB8AC3E}">
        <p14:creationId xmlns:p14="http://schemas.microsoft.com/office/powerpoint/2010/main" xmlns="" val="31046641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404664"/>
            <a:ext cx="7128792" cy="5216813"/>
          </a:xfrm>
          <a:prstGeom prst="rect">
            <a:avLst/>
          </a:prstGeom>
        </p:spPr>
        <p:txBody>
          <a:bodyPr wrap="square">
            <a:spAutoFit/>
          </a:bodyPr>
          <a:lstStyle/>
          <a:p>
            <a:pPr algn="ctr" rtl="1">
              <a:lnSpc>
                <a:spcPct val="150000"/>
              </a:lnSpc>
              <a:spcAft>
                <a:spcPts val="0"/>
              </a:spcAft>
            </a:pPr>
            <a:r>
              <a:rPr lang="fa-IR" sz="2000" b="1" dirty="0">
                <a:solidFill>
                  <a:srgbClr val="FFFF00"/>
                </a:solidFill>
                <a:ea typeface="Times New Roman" panose="02020603050405020304" pitchFamily="18" charset="0"/>
              </a:rPr>
              <a:t>چگونه سؤال بپرسید؟</a:t>
            </a:r>
            <a:endParaRPr lang="en-US" sz="2000" dirty="0">
              <a:solidFill>
                <a:srgbClr val="FFFF00"/>
              </a:solidFill>
              <a:ea typeface="Times New Roman" panose="02020603050405020304" pitchFamily="18" charset="0"/>
            </a:endParaRPr>
          </a:p>
          <a:p>
            <a:pPr indent="180340" algn="justLow" rtl="1">
              <a:lnSpc>
                <a:spcPct val="150000"/>
              </a:lnSpc>
              <a:spcAft>
                <a:spcPts val="0"/>
              </a:spcAft>
            </a:pPr>
            <a:r>
              <a:rPr lang="fa-IR" sz="1800" dirty="0">
                <a:ea typeface="Times New Roman" panose="02020603050405020304" pitchFamily="18" charset="0"/>
              </a:rPr>
              <a:t>سؤال کردن درباره افکارخودکشی آسان نیست. بهتر است به تدریج بیمار را به سمت موضوع سؤال هدایت کنید.</a:t>
            </a:r>
            <a:endParaRPr lang="en-US" sz="1800" dirty="0">
              <a:ea typeface="Times New Roman" panose="02020603050405020304" pitchFamily="18" charset="0"/>
            </a:endParaRPr>
          </a:p>
          <a:p>
            <a:pPr indent="180340" algn="justLow" rtl="1">
              <a:lnSpc>
                <a:spcPct val="150000"/>
              </a:lnSpc>
              <a:spcAft>
                <a:spcPts val="0"/>
              </a:spcAft>
            </a:pPr>
            <a:r>
              <a:rPr lang="fa-IR" sz="1800" dirty="0">
                <a:ea typeface="Times New Roman" panose="02020603050405020304" pitchFamily="18" charset="0"/>
              </a:rPr>
              <a:t>برخی از سوالات مفید عبارتند از:</a:t>
            </a:r>
            <a:endParaRPr lang="en-US" sz="1800"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آیا احساس غمگینی می‌کنید ؟</a:t>
            </a:r>
            <a:endParaRPr lang="en-US" sz="1800"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آیا احساس می‌کنید کسی به شما توجه نمیکند؟</a:t>
            </a:r>
            <a:endParaRPr lang="en-US" sz="1800"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آیا احساس می‌کنید زندگی ارزش زنده بودن ندارد؟</a:t>
            </a:r>
            <a:endParaRPr lang="en-US" sz="1800"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آیا احساس می‌کنید می‌خواهید مرتکب خودکشی شوید؟</a:t>
            </a:r>
            <a:endParaRPr lang="en-US" sz="1800" dirty="0">
              <a:ea typeface="Times New Roman" panose="02020603050405020304" pitchFamily="18" charset="0"/>
            </a:endParaRPr>
          </a:p>
          <a:p>
            <a:pPr indent="180340" algn="ctr" rtl="1">
              <a:lnSpc>
                <a:spcPct val="150000"/>
              </a:lnSpc>
              <a:spcAft>
                <a:spcPts val="0"/>
              </a:spcAft>
            </a:pPr>
            <a:r>
              <a:rPr lang="fa-IR" sz="1800" dirty="0">
                <a:ea typeface="Times New Roman" panose="02020603050405020304" pitchFamily="18" charset="0"/>
              </a:rPr>
              <a:t> </a:t>
            </a:r>
            <a:r>
              <a:rPr lang="fa-IR" b="1" dirty="0" smtClean="0">
                <a:solidFill>
                  <a:srgbClr val="FFFF00"/>
                </a:solidFill>
                <a:ea typeface="Times New Roman" panose="02020603050405020304" pitchFamily="18" charset="0"/>
              </a:rPr>
              <a:t>کی </a:t>
            </a:r>
            <a:r>
              <a:rPr lang="fa-IR" b="1" dirty="0">
                <a:solidFill>
                  <a:srgbClr val="FFFF00"/>
                </a:solidFill>
                <a:ea typeface="Times New Roman" panose="02020603050405020304" pitchFamily="18" charset="0"/>
              </a:rPr>
              <a:t>سؤال کنید؟</a:t>
            </a:r>
            <a:endParaRPr lang="en-US" b="1" dirty="0">
              <a:solidFill>
                <a:srgbClr val="FFFF00"/>
              </a:solidFill>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وقتی شخص احساس میکند طرف مقابلش درکش می‌کند.</a:t>
            </a:r>
            <a:endParaRPr lang="en-US" sz="1800"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وقتی شخص با صحبت درباره احساساتش احساس راحتی می‌کند.</a:t>
            </a:r>
            <a:endParaRPr lang="en-US" sz="1800"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وقتی شخص درباره احساسات منفی اش مثل تنهایی یا بیچارگی صحبت می‌کند.</a:t>
            </a:r>
            <a:endParaRPr lang="en-US" sz="1800" dirty="0">
              <a:ea typeface="Times New Roman" panose="02020603050405020304" pitchFamily="18" charset="0"/>
            </a:endParaRPr>
          </a:p>
        </p:txBody>
      </p:sp>
    </p:spTree>
    <p:extLst>
      <p:ext uri="{BB962C8B-B14F-4D97-AF65-F5344CB8AC3E}">
        <p14:creationId xmlns:p14="http://schemas.microsoft.com/office/powerpoint/2010/main" xmlns="" val="17955775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9712" y="1074510"/>
            <a:ext cx="6696744" cy="3647152"/>
          </a:xfrm>
          <a:prstGeom prst="rect">
            <a:avLst/>
          </a:prstGeom>
        </p:spPr>
        <p:txBody>
          <a:bodyPr wrap="square">
            <a:spAutoFit/>
          </a:bodyPr>
          <a:lstStyle/>
          <a:p>
            <a:pPr algn="just" rtl="1">
              <a:lnSpc>
                <a:spcPct val="150000"/>
              </a:lnSpc>
              <a:spcAft>
                <a:spcPts val="0"/>
              </a:spcAft>
            </a:pPr>
            <a:r>
              <a:rPr lang="fa-IR" sz="1400" b="1" dirty="0">
                <a:ea typeface="Times New Roman" panose="02020603050405020304" pitchFamily="18" charset="0"/>
              </a:rPr>
              <a:t>چه سؤالی بپرسید؟</a:t>
            </a:r>
            <a:endParaRPr lang="en-US" sz="1400" dirty="0">
              <a:ea typeface="Times New Roman" panose="02020603050405020304" pitchFamily="18" charset="0"/>
            </a:endParaRPr>
          </a:p>
          <a:p>
            <a:pPr indent="180340" algn="justLow" rtl="1">
              <a:lnSpc>
                <a:spcPct val="150000"/>
              </a:lnSpc>
              <a:spcAft>
                <a:spcPts val="0"/>
              </a:spcAft>
            </a:pPr>
            <a:r>
              <a:rPr lang="fa-IR" sz="1400" dirty="0">
                <a:ea typeface="Times New Roman" panose="02020603050405020304" pitchFamily="18" charset="0"/>
              </a:rPr>
              <a:t>1- برای اینکه بفهمید فرد تصمیم قطعی برای خودکشی دارد</a:t>
            </a:r>
            <a:endParaRPr lang="en-US" sz="1400"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 pos="330835" algn="l"/>
              </a:tabLst>
            </a:pPr>
            <a:r>
              <a:rPr lang="fa-IR" sz="1400" dirty="0">
                <a:ea typeface="Times New Roman" panose="02020603050405020304" pitchFamily="18" charset="0"/>
              </a:rPr>
              <a:t>آیا قصد دارید به زندگیتان خاتمه دهید؟</a:t>
            </a:r>
            <a:endParaRPr lang="en-US" sz="1400"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 pos="330835" algn="l"/>
              </a:tabLst>
            </a:pPr>
            <a:r>
              <a:rPr lang="fa-IR" sz="1400" dirty="0">
                <a:ea typeface="Times New Roman" panose="02020603050405020304" pitchFamily="18" charset="0"/>
              </a:rPr>
              <a:t>آیا در مورد اینکه چگونه اینکار را انجام دهید فکری کرده‌اید؟</a:t>
            </a:r>
            <a:endParaRPr lang="en-US" sz="1400" dirty="0">
              <a:ea typeface="Times New Roman" panose="02020603050405020304" pitchFamily="18" charset="0"/>
            </a:endParaRPr>
          </a:p>
          <a:p>
            <a:pPr indent="180340" algn="justLow" rtl="1">
              <a:lnSpc>
                <a:spcPct val="150000"/>
              </a:lnSpc>
              <a:spcAft>
                <a:spcPts val="0"/>
              </a:spcAft>
            </a:pPr>
            <a:r>
              <a:rPr lang="fa-IR" sz="1400" dirty="0">
                <a:ea typeface="Times New Roman" panose="02020603050405020304" pitchFamily="18" charset="0"/>
              </a:rPr>
              <a:t>2- برای اینکه متوجه شوید که فرد آیا ابزاری برای خودکشی دارد باید این سؤالات را بپرسید</a:t>
            </a:r>
            <a:endParaRPr lang="en-US" sz="1400"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 pos="339725" algn="l"/>
              </a:tabLst>
            </a:pPr>
            <a:r>
              <a:rPr lang="fa-IR" sz="1400" dirty="0">
                <a:ea typeface="Times New Roman" panose="02020603050405020304" pitchFamily="18" charset="0"/>
              </a:rPr>
              <a:t>آیا قرص ، اسلحه یا ابزار دیگری در اختیار دارید ؟</a:t>
            </a:r>
            <a:endParaRPr lang="en-US" sz="1400"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 pos="339725" algn="l"/>
              </a:tabLst>
            </a:pPr>
            <a:r>
              <a:rPr lang="fa-IR" sz="1400" dirty="0">
                <a:ea typeface="Times New Roman" panose="02020603050405020304" pitchFamily="18" charset="0"/>
              </a:rPr>
              <a:t>آیا این ابزار هروقت که بخواهید در دسترس شما هست؟</a:t>
            </a:r>
            <a:endParaRPr lang="en-US" sz="1400" dirty="0">
              <a:ea typeface="Times New Roman" panose="02020603050405020304" pitchFamily="18" charset="0"/>
            </a:endParaRPr>
          </a:p>
          <a:p>
            <a:pPr marL="197485" indent="-151130" algn="justLow" rtl="1">
              <a:lnSpc>
                <a:spcPct val="150000"/>
              </a:lnSpc>
              <a:spcAft>
                <a:spcPts val="0"/>
              </a:spcAft>
            </a:pPr>
            <a:r>
              <a:rPr lang="fa-IR" sz="1400" dirty="0">
                <a:ea typeface="Times New Roman" panose="02020603050405020304" pitchFamily="18" charset="0"/>
              </a:rPr>
              <a:t>3- برای اینکه متوجه شوید آیا آن شخص زمان مشخصی را برا ی خودکشی در نظر گرفته است این سؤالات را بپرسید</a:t>
            </a:r>
            <a:endParaRPr lang="en-US" sz="1400"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 pos="321945" algn="l"/>
              </a:tabLst>
            </a:pPr>
            <a:r>
              <a:rPr lang="fa-IR" sz="1400" dirty="0">
                <a:ea typeface="Times New Roman" panose="02020603050405020304" pitchFamily="18" charset="0"/>
              </a:rPr>
              <a:t> تصمیم گرفته‌اید کی به زندگیتان خاتمه دهید؟</a:t>
            </a:r>
            <a:endParaRPr lang="en-US" sz="1400" dirty="0">
              <a:ea typeface="Times New Roman" panose="02020603050405020304" pitchFamily="18" charset="0"/>
            </a:endParaRPr>
          </a:p>
          <a:p>
            <a:pPr marL="342900" lvl="0" indent="-342900" algn="justLow" rtl="1">
              <a:lnSpc>
                <a:spcPct val="150000"/>
              </a:lnSpc>
              <a:spcAft>
                <a:spcPts val="0"/>
              </a:spcAft>
              <a:buFont typeface="Symbol" panose="05050102010706020507" pitchFamily="18" charset="2"/>
              <a:buChar char=""/>
              <a:tabLst>
                <a:tab pos="180340" algn="l"/>
                <a:tab pos="321945" algn="l"/>
              </a:tabLst>
            </a:pPr>
            <a:r>
              <a:rPr lang="fa-IR" sz="1400" dirty="0">
                <a:ea typeface="Times New Roman" panose="02020603050405020304" pitchFamily="18" charset="0"/>
              </a:rPr>
              <a:t> تصمیم دارید کی برای آن برنامه‌ریزی کنید؟</a:t>
            </a:r>
            <a:endParaRPr lang="en-US" sz="1400" dirty="0">
              <a:ea typeface="Times New Roman" panose="02020603050405020304" pitchFamily="18" charset="0"/>
            </a:endParaRPr>
          </a:p>
        </p:txBody>
      </p:sp>
      <p:sp>
        <p:nvSpPr>
          <p:cNvPr id="3" name="Text Box 1"/>
          <p:cNvSpPr txBox="1">
            <a:spLocks noChangeArrowheads="1"/>
          </p:cNvSpPr>
          <p:nvPr/>
        </p:nvSpPr>
        <p:spPr bwMode="auto">
          <a:xfrm>
            <a:off x="3779912" y="5301208"/>
            <a:ext cx="3771900" cy="4572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800"/>
              </a:spcAft>
              <a:buClrTx/>
              <a:buSzTx/>
              <a:buFontTx/>
              <a:buNone/>
              <a:tabLst/>
            </a:pPr>
            <a:r>
              <a:rPr kumimoji="0" lang="fa-IR" sz="1400" b="1" i="0" u="none" strike="noStrike" cap="none" normalizeH="0" baseline="0" smtClean="0">
                <a:ln>
                  <a:noFill/>
                </a:ln>
                <a:solidFill>
                  <a:schemeClr val="tx1"/>
                </a:solidFill>
                <a:effectLst/>
                <a:latin typeface="Calibri" panose="020F0502020204030204" pitchFamily="34" charset="0"/>
                <a:ea typeface="Arial" panose="020B0604020202020204" pitchFamily="34" charset="0"/>
                <a:cs typeface="B Lotus" panose="00000400000000000000" pitchFamily="2" charset="-78"/>
              </a:rPr>
              <a:t>تمام این سؤالات باید با احتیاط، توجه و مهربانی پرسیده شوند</a:t>
            </a:r>
            <a:endParaRPr kumimoji="0" lang="fa-IR" sz="2400" b="0" i="0" u="none" strike="noStrike" cap="none" normalizeH="0" baseline="0" smtClean="0">
              <a:ln>
                <a:noFill/>
              </a:ln>
              <a:solidFill>
                <a:schemeClr val="tx1"/>
              </a:solidFill>
              <a:effectLst/>
              <a:latin typeface="Times New Roman" panose="02020603050405020304" pitchFamily="18" charset="0"/>
            </a:endParaRPr>
          </a:p>
        </p:txBody>
      </p:sp>
    </p:spTree>
    <p:extLst>
      <p:ext uri="{BB962C8B-B14F-4D97-AF65-F5344CB8AC3E}">
        <p14:creationId xmlns:p14="http://schemas.microsoft.com/office/powerpoint/2010/main" xmlns="" val="33167177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62" cy="685799"/>
          </a:xfrm>
        </p:spPr>
        <p:txBody>
          <a:bodyPr>
            <a:normAutofit fontScale="90000"/>
          </a:bodyPr>
          <a:lstStyle/>
          <a:p>
            <a:pPr algn="ctr"/>
            <a:r>
              <a:rPr lang="fa-IR" dirty="0" smtClean="0">
                <a:solidFill>
                  <a:srgbClr val="FF0000"/>
                </a:solidFill>
                <a:cs typeface="B Titr" panose="00000700000000000000" pitchFamily="2" charset="-78"/>
              </a:rPr>
              <a:t>تعريف خودکشی</a:t>
            </a:r>
            <a:r>
              <a:rPr lang="en-US" dirty="0" smtClean="0">
                <a:cs typeface="B Titr" panose="00000700000000000000" pitchFamily="2" charset="-78"/>
              </a:rPr>
              <a:t/>
            </a:r>
            <a:br>
              <a:rPr lang="en-US" dirty="0" smtClean="0">
                <a:cs typeface="B Titr" panose="00000700000000000000" pitchFamily="2" charset="-78"/>
              </a:rPr>
            </a:br>
            <a:endParaRPr lang="fa-IR" dirty="0">
              <a:cs typeface="B Titr" panose="00000700000000000000" pitchFamily="2" charset="-78"/>
            </a:endParaRPr>
          </a:p>
        </p:txBody>
      </p:sp>
      <p:sp>
        <p:nvSpPr>
          <p:cNvPr id="3" name="Content Placeholder 2"/>
          <p:cNvSpPr>
            <a:spLocks noGrp="1"/>
          </p:cNvSpPr>
          <p:nvPr>
            <p:ph sz="quarter" idx="4294967295"/>
          </p:nvPr>
        </p:nvSpPr>
        <p:spPr>
          <a:xfrm>
            <a:off x="457200" y="1447800"/>
            <a:ext cx="7796030" cy="3311189"/>
          </a:xfrm>
          <a:prstGeom prst="rect">
            <a:avLst/>
          </a:prstGeom>
        </p:spPr>
        <p:txBody>
          <a:bodyPr/>
          <a:lstStyle/>
          <a:p>
            <a:pPr algn="just" rtl="1"/>
            <a:r>
              <a:rPr lang="ar-SA" sz="2400" i="0" dirty="0" smtClean="0">
                <a:solidFill>
                  <a:schemeClr val="tx2">
                    <a:lumMod val="60000"/>
                    <a:lumOff val="40000"/>
                  </a:schemeClr>
                </a:solidFill>
                <a:cs typeface="B Titr" panose="00000700000000000000" pitchFamily="2" charset="-78"/>
              </a:rPr>
              <a:t>خودکشی</a:t>
            </a:r>
            <a:r>
              <a:rPr lang="ar-SA" sz="2400" i="0" dirty="0" smtClean="0">
                <a:cs typeface="B Titr" panose="00000700000000000000" pitchFamily="2" charset="-78"/>
              </a:rPr>
              <a:t> به معنای خاتمه زندگی به دست خود فرد است.</a:t>
            </a:r>
            <a:endParaRPr lang="fa-IR" sz="2400" i="0" dirty="0" smtClean="0">
              <a:cs typeface="B Titr" panose="00000700000000000000" pitchFamily="2" charset="-78"/>
            </a:endParaRPr>
          </a:p>
          <a:p>
            <a:pPr algn="just" rtl="1"/>
            <a:endParaRPr lang="fa-IR" sz="2400" i="0" dirty="0" smtClean="0">
              <a:cs typeface="B Titr" panose="00000700000000000000" pitchFamily="2" charset="-78"/>
            </a:endParaRPr>
          </a:p>
          <a:p>
            <a:pPr algn="just" rtl="1"/>
            <a:r>
              <a:rPr lang="fa-IR" sz="2400" i="0" dirty="0" smtClean="0">
                <a:cs typeface="B Titr" panose="00000700000000000000" pitchFamily="2" charset="-78"/>
              </a:rPr>
              <a:t>اگر کسی دست به خودکشی بزند ولی زنده بماند به این رفتار </a:t>
            </a:r>
            <a:r>
              <a:rPr lang="fa-IR" sz="2400" i="0" dirty="0" smtClean="0">
                <a:solidFill>
                  <a:schemeClr val="tx2">
                    <a:lumMod val="60000"/>
                    <a:lumOff val="40000"/>
                  </a:schemeClr>
                </a:solidFill>
                <a:cs typeface="B Titr" panose="00000700000000000000" pitchFamily="2" charset="-78"/>
              </a:rPr>
              <a:t>اقدام به خودکشی </a:t>
            </a:r>
            <a:r>
              <a:rPr lang="fa-IR" sz="2400" i="0" dirty="0" smtClean="0">
                <a:cs typeface="B Titr" panose="00000700000000000000" pitchFamily="2" charset="-78"/>
              </a:rPr>
              <a:t>می‌گوییم.</a:t>
            </a:r>
          </a:p>
          <a:p>
            <a:pPr algn="just" rtl="1"/>
            <a:endParaRPr lang="en-US" sz="2400" i="0" dirty="0" smtClean="0">
              <a:cs typeface="B Titr" panose="00000700000000000000" pitchFamily="2" charset="-78"/>
            </a:endParaRPr>
          </a:p>
          <a:p>
            <a:pPr algn="just" rtl="1"/>
            <a:r>
              <a:rPr lang="fa-IR" sz="2400" i="0" dirty="0" smtClean="0">
                <a:cs typeface="B Titr" panose="00000700000000000000" pitchFamily="2" charset="-78"/>
              </a:rPr>
              <a:t>پديده </a:t>
            </a:r>
            <a:r>
              <a:rPr lang="fa-IR" sz="2400" i="0" dirty="0" smtClean="0">
                <a:solidFill>
                  <a:schemeClr val="tx2">
                    <a:lumMod val="60000"/>
                    <a:lumOff val="40000"/>
                  </a:schemeClr>
                </a:solidFill>
                <a:cs typeface="B Titr" panose="00000700000000000000" pitchFamily="2" charset="-78"/>
              </a:rPr>
              <a:t>افكار خودكشي </a:t>
            </a:r>
            <a:r>
              <a:rPr lang="fa-IR" sz="2400" i="0" dirty="0" smtClean="0">
                <a:cs typeface="B Titr" panose="00000700000000000000" pitchFamily="2" charset="-78"/>
              </a:rPr>
              <a:t>در بسياري  از اقشار مردم از جمله (جوانان، مردان، زنان و افراد مسن) ديده مي‌شود كه عدم پيشگيري از آن مي‌تواند اقدام به خودكشي را به همراه داشته باشد.</a:t>
            </a:r>
            <a:endParaRPr lang="en-US" sz="2400" i="0" dirty="0" smtClean="0">
              <a:cs typeface="B Titr" panose="00000700000000000000" pitchFamily="2" charset="-78"/>
            </a:endParaRPr>
          </a:p>
          <a:p>
            <a:pPr algn="r" rtl="1"/>
            <a:endParaRPr lang="fa-IR" i="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14346" y="0"/>
            <a:ext cx="1981200" cy="2133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3" cstate="print"/>
          <a:stretch>
            <a:fillRect/>
          </a:stretch>
        </p:blipFill>
        <p:spPr>
          <a:xfrm>
            <a:off x="152400" y="0"/>
            <a:ext cx="1066892" cy="1066892"/>
          </a:xfrm>
          <a:prstGeom prst="rect">
            <a:avLst/>
          </a:prstGeom>
        </p:spPr>
      </p:pic>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332656"/>
            <a:ext cx="8550696" cy="5093702"/>
          </a:xfrm>
          <a:prstGeom prst="rect">
            <a:avLst/>
          </a:prstGeom>
        </p:spPr>
        <p:txBody>
          <a:bodyPr wrap="square">
            <a:spAutoFit/>
          </a:bodyPr>
          <a:lstStyle/>
          <a:p>
            <a:pPr algn="ctr" rtl="1">
              <a:lnSpc>
                <a:spcPts val="3000"/>
              </a:lnSpc>
              <a:spcAft>
                <a:spcPts val="0"/>
              </a:spcAft>
            </a:pPr>
            <a:r>
              <a:rPr lang="fa-IR" sz="1800" b="1" dirty="0">
                <a:effectLst>
                  <a:outerShdw blurRad="38100" dist="38100" dir="2700000" algn="tl">
                    <a:srgbClr val="000000">
                      <a:alpha val="43137"/>
                    </a:srgbClr>
                  </a:outerShdw>
                </a:effectLst>
                <a:ea typeface="Times New Roman" panose="02020603050405020304" pitchFamily="18" charset="0"/>
              </a:rPr>
              <a:t>چگونه شخص مستعد خودکشی را مدیریت کنید؟</a:t>
            </a:r>
            <a:endParaRPr lang="en-US" sz="1800" b="1" dirty="0">
              <a:effectLst>
                <a:outerShdw blurRad="38100" dist="38100" dir="2700000" algn="tl">
                  <a:srgbClr val="000000">
                    <a:alpha val="43137"/>
                  </a:srgbClr>
                </a:outerShdw>
              </a:effectLst>
              <a:ea typeface="Times New Roman" panose="02020603050405020304" pitchFamily="18" charset="0"/>
            </a:endParaRPr>
          </a:p>
          <a:p>
            <a:pPr algn="just" rtl="1">
              <a:lnSpc>
                <a:spcPts val="3000"/>
              </a:lnSpc>
              <a:spcAft>
                <a:spcPts val="0"/>
              </a:spcAft>
            </a:pPr>
            <a:r>
              <a:rPr lang="fa-IR" sz="1800" b="1" dirty="0">
                <a:effectLst>
                  <a:outerShdw blurRad="38100" dist="38100" dir="2700000" algn="tl">
                    <a:srgbClr val="000000">
                      <a:alpha val="43137"/>
                    </a:srgbClr>
                  </a:outerShdw>
                </a:effectLst>
                <a:ea typeface="Times New Roman" panose="02020603050405020304" pitchFamily="18" charset="0"/>
              </a:rPr>
              <a:t>افراد کم خطر </a:t>
            </a:r>
            <a:endParaRPr lang="en-US" sz="1800" b="1" dirty="0">
              <a:effectLst>
                <a:outerShdw blurRad="38100" dist="38100" dir="2700000" algn="tl">
                  <a:srgbClr val="000000">
                    <a:alpha val="43137"/>
                  </a:srgbClr>
                </a:outerShdw>
              </a:effectLst>
              <a:ea typeface="Times New Roman" panose="02020603050405020304" pitchFamily="18" charset="0"/>
            </a:endParaRPr>
          </a:p>
          <a:p>
            <a:pPr indent="180340" algn="justLow" rtl="1">
              <a:lnSpc>
                <a:spcPts val="3000"/>
              </a:lnSpc>
              <a:spcAft>
                <a:spcPts val="0"/>
              </a:spcAft>
            </a:pPr>
            <a:r>
              <a:rPr lang="fa-IR" sz="1600" dirty="0">
                <a:ea typeface="Times New Roman" panose="02020603050405020304" pitchFamily="18" charset="0"/>
              </a:rPr>
              <a:t> </a:t>
            </a:r>
            <a:r>
              <a:rPr lang="fa-IR" sz="1600" b="1" dirty="0">
                <a:ea typeface="Times New Roman" panose="02020603050405020304" pitchFamily="18" charset="0"/>
              </a:rPr>
              <a:t>فرد با افکار خودکشی مانند "نمی‌توانم ادامه دهم"   "ایکاش مرده بودم" دارد اما نقشه‌ای برای اینکار نکشیده است.</a:t>
            </a:r>
            <a:endParaRPr lang="en-US" sz="1600" b="1" dirty="0">
              <a:ea typeface="Times New Roman" panose="02020603050405020304" pitchFamily="18" charset="0"/>
            </a:endParaRPr>
          </a:p>
          <a:p>
            <a:pPr indent="180340" algn="justLow" rtl="1">
              <a:lnSpc>
                <a:spcPts val="3000"/>
              </a:lnSpc>
              <a:spcAft>
                <a:spcPts val="0"/>
              </a:spcAft>
            </a:pPr>
            <a:r>
              <a:rPr lang="fa-IR" sz="1600" b="1" dirty="0">
                <a:ea typeface="Times New Roman" panose="02020603050405020304" pitchFamily="18" charset="0"/>
              </a:rPr>
              <a:t>کارهایی که باید انجام دهید:</a:t>
            </a:r>
            <a:endParaRPr lang="en-US" sz="1600" b="1"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600" b="1" dirty="0">
                <a:ea typeface="Times New Roman" panose="02020603050405020304" pitchFamily="18" charset="0"/>
              </a:rPr>
              <a:t>ازلحاظ هیجانی وی را حمایت کنید</a:t>
            </a:r>
            <a:endParaRPr lang="en-US" sz="1600" b="1"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600" b="1" dirty="0">
                <a:ea typeface="Times New Roman" panose="02020603050405020304" pitchFamily="18" charset="0"/>
              </a:rPr>
              <a:t>با افکر خودکشی کار کنید. هرچه شخص واضحتر راجع به فقدان، تنهایی، و بی‌ارزشی صحبت کند کمتر دچار بحران هیجانی می‌شود. وقتی بحران تمام میشود شخص در این فکر فرو میرود که چکار کند .این مراحل بسیار مهم و سرنوشت ساز است ،همانطور که هیچ کس انتظار ندارد فردی که تصمیم برای مرگ گرفته بتواند تصمیم خود را عوض کند و مجدداً برای زندگی تصمیم بگیرد</a:t>
            </a:r>
            <a:endParaRPr lang="en-US" sz="1600" b="1"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600" b="1" dirty="0">
                <a:ea typeface="Times New Roman" panose="02020603050405020304" pitchFamily="18" charset="0"/>
              </a:rPr>
              <a:t>بر توانایی‌های مثبت فرد تاکید کنید از طریق صحبت با او درباره اینکه آن شخص مشکلات قبلی‌اش را چگونه بدون خودکشی حل کرده است </a:t>
            </a:r>
            <a:r>
              <a:rPr lang="fa-IR" sz="1600" b="1" dirty="0" smtClean="0">
                <a:ea typeface="Times New Roman" panose="02020603050405020304" pitchFamily="18" charset="0"/>
              </a:rPr>
              <a:t>فرد </a:t>
            </a:r>
            <a:r>
              <a:rPr lang="fa-IR" sz="1600" b="1" dirty="0">
                <a:ea typeface="Times New Roman" panose="02020603050405020304" pitchFamily="18" charset="0"/>
              </a:rPr>
              <a:t>را به کارشناسان بهداشت روان یا پزشک ارجاع دهید.</a:t>
            </a:r>
            <a:endParaRPr lang="en-US" sz="1600" b="1"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600" b="1" dirty="0">
                <a:ea typeface="Times New Roman" panose="02020603050405020304" pitchFamily="18" charset="0"/>
              </a:rPr>
              <a:t>در فاصله های زمانی منظم با فرد ملاقات داشته باشید.</a:t>
            </a:r>
            <a:endParaRPr lang="en-US" sz="1600" b="1" dirty="0">
              <a:ea typeface="Times New Roman" panose="02020603050405020304" pitchFamily="18" charset="0"/>
            </a:endParaRPr>
          </a:p>
          <a:p>
            <a:pPr indent="180340" algn="justLow" rtl="1">
              <a:lnSpc>
                <a:spcPts val="3000"/>
              </a:lnSpc>
              <a:spcAft>
                <a:spcPts val="0"/>
              </a:spcAft>
            </a:pPr>
            <a:r>
              <a:rPr lang="fa-IR" sz="1400" dirty="0">
                <a:ea typeface="Times New Roman" panose="02020603050405020304" pitchFamily="18" charset="0"/>
              </a:rPr>
              <a:t> </a:t>
            </a:r>
            <a:endParaRPr lang="en-US" sz="1400" dirty="0">
              <a:ea typeface="Times New Roman" panose="02020603050405020304" pitchFamily="18" charset="0"/>
            </a:endParaRPr>
          </a:p>
        </p:txBody>
      </p:sp>
    </p:spTree>
    <p:extLst>
      <p:ext uri="{BB962C8B-B14F-4D97-AF65-F5344CB8AC3E}">
        <p14:creationId xmlns:p14="http://schemas.microsoft.com/office/powerpoint/2010/main" xmlns="" val="30689571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548680"/>
            <a:ext cx="8136904" cy="5045356"/>
          </a:xfrm>
          <a:prstGeom prst="rect">
            <a:avLst/>
          </a:prstGeom>
        </p:spPr>
        <p:txBody>
          <a:bodyPr wrap="square">
            <a:spAutoFit/>
          </a:bodyPr>
          <a:lstStyle/>
          <a:p>
            <a:pPr algn="ctr" rtl="1">
              <a:lnSpc>
                <a:spcPts val="3000"/>
              </a:lnSpc>
              <a:spcAft>
                <a:spcPts val="0"/>
              </a:spcAft>
            </a:pPr>
            <a:r>
              <a:rPr lang="fa-IR" sz="2000" b="1" dirty="0">
                <a:solidFill>
                  <a:srgbClr val="FFFF00"/>
                </a:solidFill>
                <a:ea typeface="Times New Roman" panose="02020603050405020304" pitchFamily="18" charset="0"/>
              </a:rPr>
              <a:t>افراد با خطر متوسط </a:t>
            </a:r>
            <a:endParaRPr lang="en-US" sz="2000" b="1" dirty="0">
              <a:solidFill>
                <a:srgbClr val="FFFF00"/>
              </a:solidFill>
              <a:ea typeface="Times New Roman" panose="02020603050405020304" pitchFamily="18" charset="0"/>
            </a:endParaRPr>
          </a:p>
          <a:p>
            <a:pPr indent="180340" algn="justLow" rtl="1">
              <a:lnSpc>
                <a:spcPts val="3000"/>
              </a:lnSpc>
              <a:spcAft>
                <a:spcPts val="0"/>
              </a:spcAft>
            </a:pPr>
            <a:r>
              <a:rPr lang="fa-IR" sz="1600" b="1" dirty="0">
                <a:ea typeface="Times New Roman" panose="02020603050405020304" pitchFamily="18" charset="0"/>
              </a:rPr>
              <a:t>فرد افکار خودکشی و طرح و برنامه‌ریزی برای اینکار  دارد ولی تصمیم فوری برای خودکشی ندارد.</a:t>
            </a:r>
            <a:endParaRPr lang="en-US" sz="1600" b="1" dirty="0">
              <a:ea typeface="Times New Roman" panose="02020603050405020304" pitchFamily="18" charset="0"/>
            </a:endParaRPr>
          </a:p>
          <a:p>
            <a:pPr indent="180340" algn="justLow" rtl="1">
              <a:lnSpc>
                <a:spcPts val="3000"/>
              </a:lnSpc>
              <a:spcAft>
                <a:spcPts val="0"/>
              </a:spcAft>
            </a:pPr>
            <a:r>
              <a:rPr lang="fa-IR" sz="1600" b="1" dirty="0">
                <a:ea typeface="Times New Roman" panose="02020603050405020304" pitchFamily="18" charset="0"/>
              </a:rPr>
              <a:t> </a:t>
            </a:r>
            <a:r>
              <a:rPr lang="fa-IR" sz="1600" b="1" dirty="0" smtClean="0">
                <a:solidFill>
                  <a:srgbClr val="FFFF00"/>
                </a:solidFill>
                <a:effectLst>
                  <a:outerShdw blurRad="38100" dist="38100" dir="2700000" algn="tl">
                    <a:srgbClr val="000000">
                      <a:alpha val="43137"/>
                    </a:srgbClr>
                  </a:outerShdw>
                </a:effectLst>
                <a:ea typeface="Times New Roman" panose="02020603050405020304" pitchFamily="18" charset="0"/>
              </a:rPr>
              <a:t>کارهایی </a:t>
            </a:r>
            <a:r>
              <a:rPr lang="fa-IR" sz="1600" b="1" dirty="0">
                <a:solidFill>
                  <a:srgbClr val="FFFF00"/>
                </a:solidFill>
                <a:effectLst>
                  <a:outerShdw blurRad="38100" dist="38100" dir="2700000" algn="tl">
                    <a:srgbClr val="000000">
                      <a:alpha val="43137"/>
                    </a:srgbClr>
                  </a:outerShdw>
                </a:effectLst>
                <a:ea typeface="Times New Roman" panose="02020603050405020304" pitchFamily="18" charset="0"/>
              </a:rPr>
              <a:t>که باید انجام دهید</a:t>
            </a:r>
            <a:endParaRPr lang="en-US" sz="1600" b="1" dirty="0">
              <a:solidFill>
                <a:srgbClr val="FFFF00"/>
              </a:solidFill>
              <a:effectLst>
                <a:outerShdw blurRad="38100" dist="38100" dir="2700000" algn="tl">
                  <a:srgbClr val="000000">
                    <a:alpha val="43137"/>
                  </a:srgbClr>
                </a:outerShdw>
              </a:effectLst>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600" b="1" dirty="0">
                <a:ea typeface="Times New Roman" panose="02020603050405020304" pitchFamily="18" charset="0"/>
              </a:rPr>
              <a:t>از لحاظ هیجانی وی را حمایت کنید. با احساسات خودکشی بیمار کار کنید و بر توانایی‌های مثبت فرد تمرکز کنید و مراحل زیر را به ترتیب انجام دهید.</a:t>
            </a:r>
            <a:endParaRPr lang="en-US" sz="1600" b="1"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600" b="1" dirty="0">
                <a:ea typeface="Times New Roman" panose="02020603050405020304" pitchFamily="18" charset="0"/>
              </a:rPr>
              <a:t>از دودلی وی استفاده کنید، کارکنان بهداشتی باید بر دودلی فرد تمرکز کنند و تمایل برای زنده ماندن را در وی تقویت کنند.</a:t>
            </a:r>
            <a:endParaRPr lang="en-US" sz="1600" b="1"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600" b="1" dirty="0">
                <a:ea typeface="Times New Roman" panose="02020603050405020304" pitchFamily="18" charset="0"/>
              </a:rPr>
              <a:t>راه‌های دیگر به غیر از خودکشی را شرح و بسط دهید حتی اگر آنها راه حل‌های ایده‌آل نباشند به این امید که شخص حداقل به یکی از آنها را توجه کند.</a:t>
            </a:r>
            <a:endParaRPr lang="en-US" sz="1600" b="1"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600" b="1" dirty="0">
                <a:ea typeface="Times New Roman" panose="02020603050405020304" pitchFamily="18" charset="0"/>
              </a:rPr>
              <a:t>قراردادی با فرد ببندید و از وی قول بگیرید که وی بدون تماس با کارکنان بهداشتی وبرای مدت زمان معینی خودکشی نخواهد کرد (قرارداد عدم خودکشی).</a:t>
            </a:r>
            <a:endParaRPr lang="en-US" sz="1600" b="1"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600" b="1" dirty="0">
                <a:ea typeface="Times New Roman" panose="02020603050405020304" pitchFamily="18" charset="0"/>
              </a:rPr>
              <a:t>فرد را به روانپزشک، مشاور یا پزشک ارجاع دهید و هرچه سریعتر برای او وقت ملاقات بگیرید.</a:t>
            </a:r>
            <a:endParaRPr lang="en-US" sz="1600" b="1"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600" b="1" dirty="0">
                <a:ea typeface="Times New Roman" panose="02020603050405020304" pitchFamily="18" charset="0"/>
              </a:rPr>
              <a:t>با خانواده، دوستان، و همکاران فرد تماس بگیرید و حمایت آنها را جلب کنید.</a:t>
            </a:r>
            <a:endParaRPr lang="en-US" sz="1600" b="1" dirty="0">
              <a:ea typeface="Times New Roman" panose="02020603050405020304" pitchFamily="18" charset="0"/>
            </a:endParaRPr>
          </a:p>
        </p:txBody>
      </p:sp>
    </p:spTree>
    <p:extLst>
      <p:ext uri="{BB962C8B-B14F-4D97-AF65-F5344CB8AC3E}">
        <p14:creationId xmlns:p14="http://schemas.microsoft.com/office/powerpoint/2010/main" xmlns="" val="11118541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0"/>
            <a:ext cx="7776864" cy="6447919"/>
          </a:xfrm>
          <a:prstGeom prst="rect">
            <a:avLst/>
          </a:prstGeom>
        </p:spPr>
        <p:txBody>
          <a:bodyPr wrap="square">
            <a:spAutoFit/>
          </a:bodyPr>
          <a:lstStyle/>
          <a:p>
            <a:pPr algn="just" rtl="1">
              <a:lnSpc>
                <a:spcPts val="3000"/>
              </a:lnSpc>
              <a:spcAft>
                <a:spcPts val="0"/>
              </a:spcAft>
            </a:pPr>
            <a:r>
              <a:rPr lang="fa-IR" sz="1200" b="1" dirty="0">
                <a:ea typeface="Times New Roman" panose="02020603050405020304" pitchFamily="18" charset="0"/>
                <a:cs typeface="B Titr" panose="00000700000000000000" pitchFamily="2" charset="-78"/>
              </a:rPr>
              <a:t>ا</a:t>
            </a:r>
            <a:r>
              <a:rPr lang="fa-IR" sz="1800" b="1" dirty="0">
                <a:ea typeface="Times New Roman" panose="02020603050405020304" pitchFamily="18" charset="0"/>
                <a:cs typeface="B Titr" panose="00000700000000000000" pitchFamily="2" charset="-78"/>
              </a:rPr>
              <a:t>فراد پرخطر</a:t>
            </a:r>
            <a:endParaRPr lang="en-US" sz="1800" dirty="0">
              <a:ea typeface="Times New Roman" panose="02020603050405020304" pitchFamily="18" charset="0"/>
              <a:cs typeface="B Titr" panose="00000700000000000000" pitchFamily="2" charset="-78"/>
            </a:endParaRPr>
          </a:p>
          <a:p>
            <a:pPr indent="180340" algn="justLow" rtl="1">
              <a:spcAft>
                <a:spcPts val="0"/>
              </a:spcAft>
            </a:pPr>
            <a:r>
              <a:rPr lang="fa-IR" sz="1800" dirty="0">
                <a:ea typeface="Times New Roman" panose="02020603050405020304" pitchFamily="18" charset="0"/>
                <a:cs typeface="B Lotus" panose="00000400000000000000" pitchFamily="2" charset="-78"/>
              </a:rPr>
              <a:t>فرد برای خودکشی نقشه قطعی دارد ،ابزار آن را در اختیار دارد و تصمیم دارد فورا" آن را عملی سازد</a:t>
            </a:r>
            <a:r>
              <a:rPr lang="fa-IR" sz="1800" dirty="0" smtClean="0">
                <a:ea typeface="Times New Roman" panose="02020603050405020304" pitchFamily="18" charset="0"/>
                <a:cs typeface="B Lotus" panose="00000400000000000000" pitchFamily="2" charset="-78"/>
              </a:rPr>
              <a:t>.</a:t>
            </a:r>
            <a:endParaRPr lang="en-US" sz="1800" dirty="0">
              <a:ea typeface="Times New Roman" panose="02020603050405020304" pitchFamily="18" charset="0"/>
              <a:cs typeface="B Lotus" panose="00000400000000000000" pitchFamily="2" charset="-78"/>
            </a:endParaRPr>
          </a:p>
          <a:p>
            <a:pPr indent="180340" algn="justLow" rtl="1">
              <a:spcAft>
                <a:spcPts val="0"/>
              </a:spcAft>
            </a:pPr>
            <a:r>
              <a:rPr lang="fa-IR" sz="1800" b="1" dirty="0">
                <a:ea typeface="Times New Roman" panose="02020603050405020304" pitchFamily="18" charset="0"/>
                <a:cs typeface="B Lotus" panose="00000400000000000000" pitchFamily="2" charset="-78"/>
              </a:rPr>
              <a:t>کارهایی که باید انجام دهید</a:t>
            </a:r>
            <a:endParaRPr lang="en-US" sz="1800" dirty="0">
              <a:ea typeface="Times New Roman" panose="02020603050405020304" pitchFamily="18" charset="0"/>
              <a:cs typeface="B Lotus" panose="00000400000000000000" pitchFamily="2" charset="-78"/>
            </a:endParaRPr>
          </a:p>
          <a:p>
            <a:pPr marL="342900" lvl="0" indent="-342900" algn="justLow" rtl="1">
              <a:spcAft>
                <a:spcPts val="0"/>
              </a:spcAft>
              <a:buFont typeface="Symbol" panose="05050102010706020507" pitchFamily="18" charset="2"/>
              <a:buChar char=""/>
              <a:tabLst>
                <a:tab pos="180340" algn="l"/>
              </a:tabLst>
            </a:pPr>
            <a:r>
              <a:rPr lang="fa-IR" sz="1800" dirty="0">
                <a:ea typeface="Times New Roman" panose="02020603050405020304" pitchFamily="18" charset="0"/>
                <a:cs typeface="B Lotus" panose="00000400000000000000" pitchFamily="2" charset="-78"/>
              </a:rPr>
              <a:t>شخص را تنها نگذارید، پیش او بمانید.</a:t>
            </a:r>
            <a:endParaRPr lang="en-US" sz="1800" dirty="0">
              <a:ea typeface="Times New Roman" panose="02020603050405020304" pitchFamily="18" charset="0"/>
              <a:cs typeface="B Lotus" panose="00000400000000000000" pitchFamily="2" charset="-78"/>
            </a:endParaRPr>
          </a:p>
          <a:p>
            <a:pPr marL="342900" lvl="0" indent="-342900" algn="justLow" rtl="1">
              <a:spcAft>
                <a:spcPts val="0"/>
              </a:spcAft>
              <a:buFont typeface="Symbol" panose="05050102010706020507" pitchFamily="18" charset="2"/>
              <a:buChar char=""/>
              <a:tabLst>
                <a:tab pos="180340" algn="l"/>
              </a:tabLst>
            </a:pPr>
            <a:r>
              <a:rPr lang="fa-IR" sz="1800" dirty="0">
                <a:ea typeface="Times New Roman" panose="02020603050405020304" pitchFamily="18" charset="0"/>
                <a:cs typeface="B Lotus" panose="00000400000000000000" pitchFamily="2" charset="-78"/>
              </a:rPr>
              <a:t>به آرامی و مهربانی با او صحبت کنید، قرص، چاقو، اسلحه و سموم نباتی را از دسترس او دور کنید (دورکردن ابزار خودکشی).</a:t>
            </a:r>
            <a:endParaRPr lang="en-US" sz="1800" dirty="0">
              <a:ea typeface="Times New Roman" panose="02020603050405020304" pitchFamily="18" charset="0"/>
              <a:cs typeface="B Lotus" panose="00000400000000000000" pitchFamily="2" charset="-78"/>
            </a:endParaRPr>
          </a:p>
          <a:p>
            <a:pPr marL="342900" lvl="0" indent="-342900" algn="justLow" rtl="1">
              <a:spcAft>
                <a:spcPts val="0"/>
              </a:spcAft>
              <a:buFont typeface="Symbol" panose="05050102010706020507" pitchFamily="18" charset="2"/>
              <a:buChar char=""/>
              <a:tabLst>
                <a:tab pos="180340" algn="l"/>
              </a:tabLst>
            </a:pPr>
            <a:r>
              <a:rPr lang="fa-IR" sz="1800" dirty="0">
                <a:ea typeface="Times New Roman" panose="02020603050405020304" pitchFamily="18" charset="0"/>
                <a:cs typeface="B Lotus" panose="00000400000000000000" pitchFamily="2" charset="-78"/>
              </a:rPr>
              <a:t>با او قراردادی ببندید (قرارداد عدم خودکشی).</a:t>
            </a:r>
            <a:endParaRPr lang="en-US" sz="1800" dirty="0">
              <a:ea typeface="Times New Roman" panose="02020603050405020304" pitchFamily="18" charset="0"/>
              <a:cs typeface="B Lotus" panose="00000400000000000000" pitchFamily="2" charset="-78"/>
            </a:endParaRPr>
          </a:p>
          <a:p>
            <a:pPr marL="342900" lvl="0" indent="-342900" algn="justLow" rtl="1">
              <a:spcAft>
                <a:spcPts val="0"/>
              </a:spcAft>
              <a:buFont typeface="Symbol" panose="05050102010706020507" pitchFamily="18" charset="2"/>
              <a:buChar char=""/>
              <a:tabLst>
                <a:tab pos="180340" algn="l"/>
              </a:tabLst>
            </a:pPr>
            <a:r>
              <a:rPr lang="fa-IR" sz="1800" dirty="0">
                <a:ea typeface="Times New Roman" panose="02020603050405020304" pitchFamily="18" charset="0"/>
                <a:cs typeface="B Lotus" panose="00000400000000000000" pitchFamily="2" charset="-78"/>
              </a:rPr>
              <a:t>سریعاً با پزشک یا کارشناس بهداست روان تماس بگیرید، آمبولانس را خبر کنید و شرایط بستری شدن وی را فراهم کنید.</a:t>
            </a:r>
            <a:endParaRPr lang="en-US" sz="1800" dirty="0">
              <a:ea typeface="Times New Roman" panose="02020603050405020304" pitchFamily="18" charset="0"/>
              <a:cs typeface="B Lotus" panose="00000400000000000000" pitchFamily="2" charset="-78"/>
            </a:endParaRPr>
          </a:p>
          <a:p>
            <a:pPr marL="342900" lvl="0" indent="-342900" algn="justLow" rtl="1">
              <a:spcAft>
                <a:spcPts val="0"/>
              </a:spcAft>
              <a:buFont typeface="Symbol" panose="05050102010706020507" pitchFamily="18" charset="2"/>
              <a:buChar char=""/>
              <a:tabLst>
                <a:tab pos="180340" algn="l"/>
              </a:tabLst>
            </a:pPr>
            <a:r>
              <a:rPr lang="fa-IR" sz="1800" dirty="0">
                <a:ea typeface="Times New Roman" panose="02020603050405020304" pitchFamily="18" charset="0"/>
                <a:cs typeface="B Lotus" panose="00000400000000000000" pitchFamily="2" charset="-78"/>
              </a:rPr>
              <a:t>به خانواده خبر دهید و حمایت آنها را جلب کنید</a:t>
            </a:r>
            <a:r>
              <a:rPr lang="fa-IR" sz="1800" dirty="0" smtClean="0">
                <a:ea typeface="Times New Roman" panose="02020603050405020304" pitchFamily="18" charset="0"/>
                <a:cs typeface="B Lotus" panose="00000400000000000000" pitchFamily="2" charset="-78"/>
              </a:rPr>
              <a:t>.</a:t>
            </a:r>
          </a:p>
          <a:p>
            <a:pPr marL="342900" lvl="0" indent="-342900" algn="justLow" rtl="1">
              <a:spcAft>
                <a:spcPts val="0"/>
              </a:spcAft>
              <a:buFont typeface="Symbol" panose="05050102010706020507" pitchFamily="18" charset="2"/>
              <a:buChar char=""/>
              <a:tabLst>
                <a:tab pos="180340" algn="l"/>
              </a:tabLst>
            </a:pPr>
            <a:endParaRPr lang="en-US" sz="1800" dirty="0">
              <a:ea typeface="Times New Roman" panose="02020603050405020304" pitchFamily="18" charset="0"/>
              <a:cs typeface="B Lotus" panose="00000400000000000000" pitchFamily="2" charset="-78"/>
            </a:endParaRPr>
          </a:p>
          <a:p>
            <a:pPr algn="just" rtl="1">
              <a:lnSpc>
                <a:spcPts val="3000"/>
              </a:lnSpc>
              <a:spcAft>
                <a:spcPts val="0"/>
              </a:spcAft>
            </a:pPr>
            <a:r>
              <a:rPr lang="fa-IR" sz="1800" b="1" dirty="0">
                <a:ea typeface="Times New Roman" panose="02020603050405020304" pitchFamily="18" charset="0"/>
                <a:cs typeface="B Titr" panose="00000700000000000000" pitchFamily="2" charset="-78"/>
              </a:rPr>
              <a:t>ارجاع دادن فرد مستعد خودکشی </a:t>
            </a:r>
            <a:endParaRPr lang="fa-IR" sz="1800" b="1" dirty="0" smtClean="0">
              <a:ea typeface="Times New Roman" panose="02020603050405020304" pitchFamily="18" charset="0"/>
              <a:cs typeface="B Titr" panose="00000700000000000000" pitchFamily="2" charset="-78"/>
            </a:endParaRPr>
          </a:p>
          <a:p>
            <a:pPr algn="just" rtl="1">
              <a:lnSpc>
                <a:spcPts val="3000"/>
              </a:lnSpc>
              <a:spcAft>
                <a:spcPts val="0"/>
              </a:spcAft>
            </a:pPr>
            <a:r>
              <a:rPr lang="fa-IR" sz="1800" b="1" dirty="0" smtClean="0">
                <a:ea typeface="Times New Roman" panose="02020603050405020304" pitchFamily="18" charset="0"/>
                <a:cs typeface="B Titr" panose="00000700000000000000" pitchFamily="2" charset="-78"/>
              </a:rPr>
              <a:t>کی </a:t>
            </a:r>
            <a:r>
              <a:rPr lang="fa-IR" sz="1800" b="1" dirty="0">
                <a:ea typeface="Times New Roman" panose="02020603050405020304" pitchFamily="18" charset="0"/>
                <a:cs typeface="B Titr" panose="00000700000000000000" pitchFamily="2" charset="-78"/>
              </a:rPr>
              <a:t>ارجاع </a:t>
            </a:r>
            <a:r>
              <a:rPr lang="fa-IR" sz="1800" b="1" dirty="0" smtClean="0">
                <a:ea typeface="Times New Roman" panose="02020603050405020304" pitchFamily="18" charset="0"/>
                <a:cs typeface="B Titr" panose="00000700000000000000" pitchFamily="2" charset="-78"/>
              </a:rPr>
              <a:t>دهید</a:t>
            </a:r>
          </a:p>
          <a:p>
            <a:pPr algn="just" rtl="1">
              <a:lnSpc>
                <a:spcPts val="3000"/>
              </a:lnSpc>
              <a:spcAft>
                <a:spcPts val="0"/>
              </a:spcAft>
            </a:pPr>
            <a:endParaRPr lang="en-US" sz="1800" dirty="0">
              <a:ea typeface="Times New Roman" panose="02020603050405020304" pitchFamily="18" charset="0"/>
              <a:cs typeface="B Titr" panose="00000700000000000000" pitchFamily="2" charset="-78"/>
            </a:endParaRPr>
          </a:p>
          <a:p>
            <a:pPr indent="180340" algn="justLow" rtl="1">
              <a:spcAft>
                <a:spcPts val="0"/>
              </a:spcAft>
            </a:pPr>
            <a:r>
              <a:rPr lang="fa-IR" sz="1800" dirty="0">
                <a:ea typeface="Times New Roman" panose="02020603050405020304" pitchFamily="18" charset="0"/>
                <a:cs typeface="B Lotus" panose="00000400000000000000" pitchFamily="2" charset="-78"/>
              </a:rPr>
              <a:t>وقتی که شخص موارد زیر را داشته باشد</a:t>
            </a:r>
            <a:endParaRPr lang="en-US" sz="1800" dirty="0">
              <a:ea typeface="Times New Roman" panose="02020603050405020304" pitchFamily="18" charset="0"/>
              <a:cs typeface="B Lotus" panose="00000400000000000000" pitchFamily="2" charset="-78"/>
            </a:endParaRPr>
          </a:p>
          <a:p>
            <a:pPr marL="342900" lvl="0" indent="-342900" algn="justLow" rtl="1">
              <a:spcAft>
                <a:spcPts val="0"/>
              </a:spcAft>
              <a:buFont typeface="Symbol" panose="05050102010706020507" pitchFamily="18" charset="2"/>
              <a:buChar char=""/>
              <a:tabLst>
                <a:tab pos="180340" algn="l"/>
              </a:tabLst>
            </a:pPr>
            <a:r>
              <a:rPr lang="fa-IR" sz="1800" dirty="0">
                <a:ea typeface="Times New Roman" panose="02020603050405020304" pitchFamily="18" charset="0"/>
                <a:cs typeface="B Lotus" panose="00000400000000000000" pitchFamily="2" charset="-78"/>
              </a:rPr>
              <a:t>بیماری روانپزشکی </a:t>
            </a:r>
            <a:endParaRPr lang="en-US" sz="1800" dirty="0">
              <a:ea typeface="Times New Roman" panose="02020603050405020304" pitchFamily="18" charset="0"/>
              <a:cs typeface="B Lotus" panose="00000400000000000000" pitchFamily="2" charset="-78"/>
            </a:endParaRPr>
          </a:p>
          <a:p>
            <a:pPr marL="342900" lvl="0" indent="-342900" algn="justLow" rtl="1">
              <a:spcAft>
                <a:spcPts val="0"/>
              </a:spcAft>
              <a:buFont typeface="Symbol" panose="05050102010706020507" pitchFamily="18" charset="2"/>
              <a:buChar char=""/>
              <a:tabLst>
                <a:tab pos="180340" algn="l"/>
              </a:tabLst>
            </a:pPr>
            <a:r>
              <a:rPr lang="fa-IR" sz="1800" dirty="0">
                <a:ea typeface="Times New Roman" panose="02020603050405020304" pitchFamily="18" charset="0"/>
                <a:cs typeface="B Lotus" panose="00000400000000000000" pitchFamily="2" charset="-78"/>
              </a:rPr>
              <a:t>سابقه قبلی اقدام به خودکشی</a:t>
            </a:r>
            <a:endParaRPr lang="en-US" sz="1800" dirty="0">
              <a:ea typeface="Times New Roman" panose="02020603050405020304" pitchFamily="18" charset="0"/>
              <a:cs typeface="B Lotus" panose="00000400000000000000" pitchFamily="2" charset="-78"/>
            </a:endParaRPr>
          </a:p>
          <a:p>
            <a:pPr marL="342900" lvl="0" indent="-342900" algn="justLow" rtl="1">
              <a:spcAft>
                <a:spcPts val="0"/>
              </a:spcAft>
              <a:buFont typeface="Symbol" panose="05050102010706020507" pitchFamily="18" charset="2"/>
              <a:buChar char=""/>
              <a:tabLst>
                <a:tab pos="180340" algn="l"/>
              </a:tabLst>
            </a:pPr>
            <a:r>
              <a:rPr lang="fa-IR" sz="1800" dirty="0">
                <a:ea typeface="Times New Roman" panose="02020603050405020304" pitchFamily="18" charset="0"/>
                <a:cs typeface="B Lotus" panose="00000400000000000000" pitchFamily="2" charset="-78"/>
              </a:rPr>
              <a:t>سابقه فامیلی خودکشی ، الکلیسم ، یا بیماری روانپزشکی</a:t>
            </a:r>
            <a:endParaRPr lang="en-US" sz="1800" dirty="0">
              <a:ea typeface="Times New Roman" panose="02020603050405020304" pitchFamily="18" charset="0"/>
              <a:cs typeface="B Lotus" panose="00000400000000000000" pitchFamily="2" charset="-78"/>
            </a:endParaRPr>
          </a:p>
          <a:p>
            <a:pPr marL="342900" lvl="0" indent="-342900" algn="justLow" rtl="1">
              <a:spcAft>
                <a:spcPts val="0"/>
              </a:spcAft>
              <a:buFont typeface="Symbol" panose="05050102010706020507" pitchFamily="18" charset="2"/>
              <a:buChar char=""/>
              <a:tabLst>
                <a:tab pos="180340" algn="l"/>
              </a:tabLst>
            </a:pPr>
            <a:r>
              <a:rPr lang="fa-IR" sz="1800" dirty="0">
                <a:ea typeface="Times New Roman" panose="02020603050405020304" pitchFamily="18" charset="0"/>
                <a:cs typeface="B Lotus" panose="00000400000000000000" pitchFamily="2" charset="-78"/>
              </a:rPr>
              <a:t>بیماری جسمی</a:t>
            </a:r>
            <a:endParaRPr lang="en-US" sz="1800" dirty="0">
              <a:ea typeface="Times New Roman" panose="02020603050405020304" pitchFamily="18" charset="0"/>
              <a:cs typeface="B Lotus" panose="00000400000000000000" pitchFamily="2" charset="-78"/>
            </a:endParaRPr>
          </a:p>
          <a:p>
            <a:pPr marL="342900" lvl="0" indent="-342900" algn="justLow" rtl="1">
              <a:spcAft>
                <a:spcPts val="0"/>
              </a:spcAft>
              <a:buFont typeface="Symbol" panose="05050102010706020507" pitchFamily="18" charset="2"/>
              <a:buChar char=""/>
              <a:tabLst>
                <a:tab pos="180340" algn="l"/>
              </a:tabLst>
            </a:pPr>
            <a:r>
              <a:rPr lang="fa-IR" sz="1800" dirty="0">
                <a:ea typeface="Times New Roman" panose="02020603050405020304" pitchFamily="18" charset="0"/>
                <a:cs typeface="B Lotus" panose="00000400000000000000" pitchFamily="2" charset="-78"/>
              </a:rPr>
              <a:t>نداشتن حمایت اجتماعی</a:t>
            </a:r>
            <a:endParaRPr lang="en-US" sz="1800" dirty="0">
              <a:ea typeface="Times New Roman" panose="02020603050405020304" pitchFamily="18" charset="0"/>
              <a:cs typeface="B Lotus" panose="00000400000000000000" pitchFamily="2" charset="-78"/>
            </a:endParaRPr>
          </a:p>
          <a:p>
            <a:pPr indent="180340" algn="justLow" rtl="1">
              <a:lnSpc>
                <a:spcPts val="3000"/>
              </a:lnSpc>
              <a:spcAft>
                <a:spcPts val="0"/>
              </a:spcAft>
            </a:pPr>
            <a:r>
              <a:rPr lang="fa-IR" sz="1400" dirty="0">
                <a:ea typeface="Times New Roman" panose="02020603050405020304" pitchFamily="18" charset="0"/>
                <a:cs typeface="B Lotus" panose="00000400000000000000" pitchFamily="2" charset="-78"/>
              </a:rPr>
              <a:t> </a:t>
            </a:r>
            <a:endParaRPr lang="en-US" sz="1400" dirty="0">
              <a:ea typeface="Times New Roman" panose="02020603050405020304" pitchFamily="18" charset="0"/>
              <a:cs typeface="B Lotus" panose="00000400000000000000" pitchFamily="2" charset="-78"/>
            </a:endParaRPr>
          </a:p>
        </p:txBody>
      </p:sp>
    </p:spTree>
    <p:extLst>
      <p:ext uri="{BB962C8B-B14F-4D97-AF65-F5344CB8AC3E}">
        <p14:creationId xmlns:p14="http://schemas.microsoft.com/office/powerpoint/2010/main" xmlns="" val="31127738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476672"/>
            <a:ext cx="7632848" cy="6247864"/>
          </a:xfrm>
          <a:prstGeom prst="rect">
            <a:avLst/>
          </a:prstGeom>
        </p:spPr>
        <p:txBody>
          <a:bodyPr wrap="square">
            <a:spAutoFit/>
          </a:bodyPr>
          <a:lstStyle/>
          <a:p>
            <a:pPr algn="just" rtl="1">
              <a:lnSpc>
                <a:spcPts val="3000"/>
              </a:lnSpc>
              <a:spcAft>
                <a:spcPts val="0"/>
              </a:spcAft>
            </a:pPr>
            <a:r>
              <a:rPr lang="fa-IR" sz="1400" b="1" dirty="0">
                <a:ea typeface="Times New Roman" panose="02020603050405020304" pitchFamily="18" charset="0"/>
              </a:rPr>
              <a:t>چگونه ارجاع دهید </a:t>
            </a:r>
            <a:endParaRPr lang="en-US" sz="1400"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400" dirty="0">
                <a:ea typeface="Times New Roman" panose="02020603050405020304" pitchFamily="18" charset="0"/>
              </a:rPr>
              <a:t>کارکنان بهداشتی باید باصرف زمان کافی علت ارجاع شخص را توضیح دهند.</a:t>
            </a:r>
            <a:endParaRPr lang="en-US" sz="1400"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400" dirty="0">
                <a:ea typeface="Times New Roman" panose="02020603050405020304" pitchFamily="18" charset="0"/>
              </a:rPr>
              <a:t>برای او وقت ملاقات بگیرید.</a:t>
            </a:r>
            <a:endParaRPr lang="en-US" sz="1400"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400" dirty="0">
                <a:ea typeface="Times New Roman" panose="02020603050405020304" pitchFamily="18" charset="0"/>
              </a:rPr>
              <a:t>برای فرد توضیح دهید که ارجاع کردن او به این معنا نیست که کارکنان بهداشتی می خواهند از دست فرد خلاص شوند یا فراموشش کنند.</a:t>
            </a:r>
            <a:endParaRPr lang="en-US" sz="1400"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400" dirty="0">
                <a:ea typeface="Times New Roman" panose="02020603050405020304" pitchFamily="18" charset="0"/>
              </a:rPr>
              <a:t>پس از مشاوره فرد را ملاقات کنید.</a:t>
            </a:r>
            <a:endParaRPr lang="en-US" sz="1400"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400" dirty="0">
                <a:ea typeface="Times New Roman" panose="02020603050405020304" pitchFamily="18" charset="0"/>
              </a:rPr>
              <a:t>به صورت دوره ای با او ملاقات داشته باشید .(ارتباط خود را با او حفظ کنید</a:t>
            </a:r>
            <a:r>
              <a:rPr lang="fa-IR" sz="1400" dirty="0" smtClean="0">
                <a:ea typeface="Times New Roman" panose="02020603050405020304" pitchFamily="18" charset="0"/>
              </a:rPr>
              <a:t>)</a:t>
            </a:r>
            <a:r>
              <a:rPr lang="fa-IR" sz="1400" dirty="0">
                <a:ea typeface="Times New Roman" panose="02020603050405020304" pitchFamily="18" charset="0"/>
              </a:rPr>
              <a:t> </a:t>
            </a:r>
            <a:endParaRPr lang="en-US" sz="1400" dirty="0">
              <a:ea typeface="Times New Roman" panose="02020603050405020304" pitchFamily="18" charset="0"/>
            </a:endParaRPr>
          </a:p>
          <a:p>
            <a:pPr algn="just" rtl="1">
              <a:lnSpc>
                <a:spcPts val="3000"/>
              </a:lnSpc>
              <a:spcAft>
                <a:spcPts val="0"/>
              </a:spcAft>
            </a:pPr>
            <a:r>
              <a:rPr lang="fa-IR" sz="1400" b="1" dirty="0">
                <a:ea typeface="Times New Roman" panose="02020603050405020304" pitchFamily="18" charset="0"/>
              </a:rPr>
              <a:t>منابع حمایتی</a:t>
            </a:r>
            <a:endParaRPr lang="en-US" sz="1400" dirty="0">
              <a:ea typeface="Times New Roman" panose="02020603050405020304" pitchFamily="18" charset="0"/>
            </a:endParaRPr>
          </a:p>
          <a:p>
            <a:pPr indent="180340" algn="justLow" rtl="1">
              <a:lnSpc>
                <a:spcPts val="3000"/>
              </a:lnSpc>
              <a:spcAft>
                <a:spcPts val="0"/>
              </a:spcAft>
            </a:pPr>
            <a:r>
              <a:rPr lang="fa-IR" sz="1400" dirty="0">
                <a:ea typeface="Times New Roman" panose="02020603050405020304" pitchFamily="18" charset="0"/>
              </a:rPr>
              <a:t>منابع حمایتی معمول دردسترس عبارتند از</a:t>
            </a:r>
            <a:endParaRPr lang="en-US" sz="1400"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400" dirty="0">
                <a:ea typeface="Times New Roman" panose="02020603050405020304" pitchFamily="18" charset="0"/>
              </a:rPr>
              <a:t>خانواده </a:t>
            </a:r>
            <a:endParaRPr lang="en-US" sz="1400"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400" dirty="0">
                <a:ea typeface="Times New Roman" panose="02020603050405020304" pitchFamily="18" charset="0"/>
              </a:rPr>
              <a:t>دوستان</a:t>
            </a:r>
            <a:endParaRPr lang="en-US" sz="1400"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400" dirty="0">
                <a:ea typeface="Times New Roman" panose="02020603050405020304" pitchFamily="18" charset="0"/>
              </a:rPr>
              <a:t>همکاران</a:t>
            </a:r>
            <a:endParaRPr lang="en-US" sz="1400"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400" dirty="0">
                <a:ea typeface="Times New Roman" panose="02020603050405020304" pitchFamily="18" charset="0"/>
              </a:rPr>
              <a:t>روحانیون</a:t>
            </a:r>
            <a:endParaRPr lang="en-US" sz="1400"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400" dirty="0">
                <a:ea typeface="Times New Roman" panose="02020603050405020304" pitchFamily="18" charset="0"/>
              </a:rPr>
              <a:t>مراکز بحران</a:t>
            </a:r>
            <a:endParaRPr lang="en-US" sz="1400" dirty="0">
              <a:ea typeface="Times New Roman" panose="02020603050405020304" pitchFamily="18" charset="0"/>
            </a:endParaRPr>
          </a:p>
          <a:p>
            <a:pPr marL="342900" lvl="0" indent="-342900" algn="justLow" rtl="1">
              <a:lnSpc>
                <a:spcPts val="3000"/>
              </a:lnSpc>
              <a:spcAft>
                <a:spcPts val="0"/>
              </a:spcAft>
              <a:buFont typeface="Symbol" panose="05050102010706020507" pitchFamily="18" charset="2"/>
              <a:buChar char=""/>
              <a:tabLst>
                <a:tab pos="180340" algn="l"/>
              </a:tabLst>
            </a:pPr>
            <a:r>
              <a:rPr lang="fa-IR" sz="1400" dirty="0">
                <a:ea typeface="Times New Roman" panose="02020603050405020304" pitchFamily="18" charset="0"/>
              </a:rPr>
              <a:t>کارکنان بهداشتی</a:t>
            </a:r>
            <a:endParaRPr lang="en-US" sz="1400" dirty="0">
              <a:ea typeface="Times New Roman" panose="02020603050405020304" pitchFamily="18" charset="0"/>
            </a:endParaRPr>
          </a:p>
          <a:p>
            <a:pPr indent="180340" algn="justLow" rtl="1">
              <a:lnSpc>
                <a:spcPts val="3000"/>
              </a:lnSpc>
              <a:spcAft>
                <a:spcPts val="0"/>
              </a:spcAft>
            </a:pPr>
            <a:r>
              <a:rPr lang="fa-IR" sz="1400" dirty="0">
                <a:ea typeface="Times New Roman" panose="02020603050405020304" pitchFamily="18" charset="0"/>
                <a:cs typeface="B Lotus" panose="00000400000000000000" pitchFamily="2" charset="-78"/>
              </a:rPr>
              <a:t> </a:t>
            </a:r>
            <a:endParaRPr lang="en-US" sz="1400" dirty="0">
              <a:ea typeface="Times New Roman" panose="02020603050405020304" pitchFamily="18" charset="0"/>
              <a:cs typeface="B Lotus" panose="00000400000000000000" pitchFamily="2" charset="-78"/>
            </a:endParaRPr>
          </a:p>
        </p:txBody>
      </p:sp>
    </p:spTree>
    <p:extLst>
      <p:ext uri="{BB962C8B-B14F-4D97-AF65-F5344CB8AC3E}">
        <p14:creationId xmlns:p14="http://schemas.microsoft.com/office/powerpoint/2010/main" xmlns="" val="32589062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764704"/>
            <a:ext cx="8424936" cy="3734356"/>
          </a:xfrm>
          <a:prstGeom prst="rect">
            <a:avLst/>
          </a:prstGeom>
        </p:spPr>
        <p:txBody>
          <a:bodyPr wrap="square">
            <a:spAutoFit/>
          </a:bodyPr>
          <a:lstStyle/>
          <a:p>
            <a:pPr algn="just" rtl="1">
              <a:lnSpc>
                <a:spcPts val="3000"/>
              </a:lnSpc>
              <a:spcAft>
                <a:spcPts val="0"/>
              </a:spcAft>
            </a:pPr>
            <a:r>
              <a:rPr lang="fa-IR" sz="2000" b="1" dirty="0">
                <a:ea typeface="Times New Roman" panose="02020603050405020304" pitchFamily="18" charset="0"/>
              </a:rPr>
              <a:t>چطور به منابع حمایتی دسترسی پیدا کنید</a:t>
            </a:r>
            <a:r>
              <a:rPr lang="fa-IR" sz="2000" b="1" dirty="0" smtClean="0">
                <a:ea typeface="Times New Roman" panose="02020603050405020304" pitchFamily="18" charset="0"/>
              </a:rPr>
              <a:t>؟</a:t>
            </a:r>
          </a:p>
          <a:p>
            <a:pPr algn="just" rtl="1">
              <a:lnSpc>
                <a:spcPts val="3000"/>
              </a:lnSpc>
              <a:spcAft>
                <a:spcPts val="0"/>
              </a:spcAft>
            </a:pPr>
            <a:endParaRPr lang="en-US" sz="2000" dirty="0">
              <a:ea typeface="Times New Roman" panose="02020603050405020304" pitchFamily="18" charset="0"/>
            </a:endParaRPr>
          </a:p>
          <a:p>
            <a:pPr marL="342900" lvl="0" indent="-342900" algn="justLow" rtl="1">
              <a:lnSpc>
                <a:spcPts val="2800"/>
              </a:lnSpc>
              <a:spcAft>
                <a:spcPts val="0"/>
              </a:spcAft>
              <a:buFont typeface="Symbol" panose="05050102010706020507" pitchFamily="18" charset="2"/>
              <a:buChar char=""/>
              <a:tabLst>
                <a:tab pos="180340" algn="l"/>
              </a:tabLst>
            </a:pPr>
            <a:r>
              <a:rPr lang="fa-IR" sz="2000" dirty="0">
                <a:ea typeface="Times New Roman" panose="02020603050405020304" pitchFamily="18" charset="0"/>
              </a:rPr>
              <a:t>تلاش کنید تا ازفرد مستعد خودکشی برای جلب حمایت منابع و تماس با آنها ، کسب اجازه کنید. </a:t>
            </a:r>
            <a:endParaRPr lang="en-US" sz="2000" dirty="0">
              <a:ea typeface="Times New Roman" panose="02020603050405020304" pitchFamily="18" charset="0"/>
            </a:endParaRPr>
          </a:p>
          <a:p>
            <a:pPr marL="342900" lvl="0" indent="-342900" algn="justLow" rtl="1">
              <a:lnSpc>
                <a:spcPts val="2800"/>
              </a:lnSpc>
              <a:spcAft>
                <a:spcPts val="0"/>
              </a:spcAft>
              <a:buFont typeface="Symbol" panose="05050102010706020507" pitchFamily="18" charset="2"/>
              <a:buChar char=""/>
              <a:tabLst>
                <a:tab pos="180340" algn="l"/>
              </a:tabLst>
            </a:pPr>
            <a:r>
              <a:rPr lang="fa-IR" sz="2000" dirty="0">
                <a:ea typeface="Times New Roman" panose="02020603050405020304" pitchFamily="18" charset="0"/>
              </a:rPr>
              <a:t>حتی اگر فرد اجازه نداد ،تلاش کنید شخصی را که به طور ویژه بتواند از فرد مستعد خودکشی حمایت کند در کنار او قرار دهید.</a:t>
            </a:r>
            <a:endParaRPr lang="en-US" sz="2000" dirty="0">
              <a:ea typeface="Times New Roman" panose="02020603050405020304" pitchFamily="18" charset="0"/>
            </a:endParaRPr>
          </a:p>
          <a:p>
            <a:pPr marL="342900" lvl="0" indent="-342900" algn="justLow" rtl="1">
              <a:lnSpc>
                <a:spcPts val="2800"/>
              </a:lnSpc>
              <a:spcAft>
                <a:spcPts val="0"/>
              </a:spcAft>
              <a:buFont typeface="Symbol" panose="05050102010706020507" pitchFamily="18" charset="2"/>
              <a:buChar char=""/>
              <a:tabLst>
                <a:tab pos="180340" algn="l"/>
              </a:tabLst>
            </a:pPr>
            <a:r>
              <a:rPr lang="fa-IR" sz="2000" spc="-30" dirty="0">
                <a:ea typeface="Times New Roman" panose="02020603050405020304" pitchFamily="18" charset="0"/>
              </a:rPr>
              <a:t>از قبل با فرد مستعد خودکشی صحبت کنید و توضیح دهید که گاهی وقت ها صحبت با غریبه ها آسانتر است تا با فرد مورد علاقه ،به این ترتیب او احساس نادیده گرفته شدن یا رنجیدگی نمی کند</a:t>
            </a:r>
            <a:r>
              <a:rPr lang="fa-IR" sz="2000" dirty="0">
                <a:ea typeface="Times New Roman" panose="02020603050405020304" pitchFamily="18" charset="0"/>
              </a:rPr>
              <a:t>.</a:t>
            </a:r>
            <a:endParaRPr lang="en-US" sz="2000" dirty="0">
              <a:ea typeface="Times New Roman" panose="02020603050405020304" pitchFamily="18" charset="0"/>
            </a:endParaRPr>
          </a:p>
          <a:p>
            <a:pPr marL="342900" lvl="0" indent="-342900" algn="justLow" rtl="1">
              <a:lnSpc>
                <a:spcPts val="2800"/>
              </a:lnSpc>
              <a:spcAft>
                <a:spcPts val="0"/>
              </a:spcAft>
              <a:buFont typeface="Symbol" panose="05050102010706020507" pitchFamily="18" charset="2"/>
              <a:buChar char=""/>
              <a:tabLst>
                <a:tab pos="180340" algn="l"/>
              </a:tabLst>
            </a:pPr>
            <a:r>
              <a:rPr lang="fa-IR" sz="2000" dirty="0">
                <a:ea typeface="Times New Roman" panose="02020603050405020304" pitchFamily="18" charset="0"/>
              </a:rPr>
              <a:t>با منابع حمایتی ارجاع بدون متهم کردن آنها یا ایجاد احساس گناه در آنها صحبت کنید.</a:t>
            </a:r>
            <a:endParaRPr lang="en-US" sz="2000" dirty="0">
              <a:ea typeface="Times New Roman" panose="02020603050405020304" pitchFamily="18" charset="0"/>
            </a:endParaRPr>
          </a:p>
          <a:p>
            <a:pPr marL="342900" lvl="0" indent="-342900" algn="justLow" rtl="1">
              <a:lnSpc>
                <a:spcPts val="2800"/>
              </a:lnSpc>
              <a:spcAft>
                <a:spcPts val="0"/>
              </a:spcAft>
              <a:buFont typeface="Symbol" panose="05050102010706020507" pitchFamily="18" charset="2"/>
              <a:buChar char=""/>
              <a:tabLst>
                <a:tab pos="180340" algn="l"/>
              </a:tabLst>
            </a:pPr>
            <a:r>
              <a:rPr lang="fa-IR" sz="2000" dirty="0">
                <a:ea typeface="Times New Roman" panose="02020603050405020304" pitchFamily="18" charset="0"/>
              </a:rPr>
              <a:t>حمایت آنها را جلب کنید.</a:t>
            </a:r>
            <a:endParaRPr lang="en-US" sz="2000" dirty="0">
              <a:ea typeface="Times New Roman" panose="02020603050405020304" pitchFamily="18" charset="0"/>
            </a:endParaRPr>
          </a:p>
          <a:p>
            <a:pPr marL="342900" lvl="0" indent="-342900" algn="justLow" rtl="1">
              <a:lnSpc>
                <a:spcPts val="2800"/>
              </a:lnSpc>
              <a:spcAft>
                <a:spcPts val="0"/>
              </a:spcAft>
              <a:buFont typeface="Symbol" panose="05050102010706020507" pitchFamily="18" charset="2"/>
              <a:buChar char=""/>
              <a:tabLst>
                <a:tab pos="180340" algn="l"/>
              </a:tabLst>
            </a:pPr>
            <a:r>
              <a:rPr lang="fa-IR" sz="2000" dirty="0">
                <a:ea typeface="Times New Roman" panose="02020603050405020304" pitchFamily="18" charset="0"/>
              </a:rPr>
              <a:t>به نیازهای آنها هم توجه کنید</a:t>
            </a:r>
            <a:r>
              <a:rPr lang="fa-IR" sz="2000" dirty="0" smtClean="0">
                <a:ea typeface="Times New Roman" panose="02020603050405020304" pitchFamily="18" charset="0"/>
              </a:rPr>
              <a:t>.</a:t>
            </a:r>
            <a:endParaRPr lang="en-US" sz="2000" dirty="0">
              <a:ea typeface="Times New Roman" panose="02020603050405020304" pitchFamily="18" charset="0"/>
            </a:endParaRPr>
          </a:p>
        </p:txBody>
      </p:sp>
    </p:spTree>
    <p:extLst>
      <p:ext uri="{BB962C8B-B14F-4D97-AF65-F5344CB8AC3E}">
        <p14:creationId xmlns:p14="http://schemas.microsoft.com/office/powerpoint/2010/main" xmlns="" val="9216055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548680"/>
            <a:ext cx="6984776" cy="4811574"/>
          </a:xfrm>
          <a:prstGeom prst="rect">
            <a:avLst/>
          </a:prstGeom>
        </p:spPr>
        <p:txBody>
          <a:bodyPr wrap="square">
            <a:spAutoFit/>
          </a:bodyPr>
          <a:lstStyle/>
          <a:p>
            <a:pPr algn="just" rtl="1">
              <a:lnSpc>
                <a:spcPts val="3000"/>
              </a:lnSpc>
              <a:spcAft>
                <a:spcPts val="0"/>
              </a:spcAft>
            </a:pPr>
            <a:r>
              <a:rPr lang="fa-IR" sz="1800" b="1" dirty="0">
                <a:solidFill>
                  <a:srgbClr val="FFFF00"/>
                </a:solidFill>
                <a:ea typeface="Times New Roman" panose="02020603050405020304" pitchFamily="18" charset="0"/>
              </a:rPr>
              <a:t>چه کارهایی انجام دهید و چه کارهایی انجام ندهید؟</a:t>
            </a:r>
            <a:endParaRPr lang="en-US" sz="1800" dirty="0">
              <a:solidFill>
                <a:srgbClr val="FFFF00"/>
              </a:solidFill>
              <a:ea typeface="Times New Roman" panose="02020603050405020304" pitchFamily="18" charset="0"/>
            </a:endParaRPr>
          </a:p>
          <a:p>
            <a:pPr algn="just" rtl="1">
              <a:lnSpc>
                <a:spcPts val="3000"/>
              </a:lnSpc>
              <a:spcAft>
                <a:spcPts val="0"/>
              </a:spcAft>
            </a:pPr>
            <a:r>
              <a:rPr lang="fa-IR" sz="1800" b="1" dirty="0">
                <a:solidFill>
                  <a:srgbClr val="FFFF00"/>
                </a:solidFill>
                <a:ea typeface="Times New Roman" panose="02020603050405020304" pitchFamily="18" charset="0"/>
              </a:rPr>
              <a:t>چه کارهایی انجام دهید</a:t>
            </a:r>
            <a:endParaRPr lang="en-US" sz="1800" dirty="0">
              <a:solidFill>
                <a:srgbClr val="FFFF00"/>
              </a:solidFill>
              <a:ea typeface="Times New Roman" panose="02020603050405020304" pitchFamily="18" charset="0"/>
            </a:endParaRPr>
          </a:p>
          <a:p>
            <a:pPr marL="342900" lvl="0" indent="-342900" algn="justLow" rtl="1">
              <a:lnSpc>
                <a:spcPts val="28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گوش دهید، همدلی نشان دهید و آرام باشید؛</a:t>
            </a:r>
            <a:endParaRPr lang="en-US" sz="1800" dirty="0">
              <a:ea typeface="Times New Roman" panose="02020603050405020304" pitchFamily="18" charset="0"/>
            </a:endParaRPr>
          </a:p>
          <a:p>
            <a:pPr marL="342900" lvl="0" indent="-342900" algn="justLow" rtl="1">
              <a:lnSpc>
                <a:spcPts val="28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حمایت‌کننده و مراقب باشید؛</a:t>
            </a:r>
            <a:endParaRPr lang="en-US" sz="1800" dirty="0">
              <a:ea typeface="Times New Roman" panose="02020603050405020304" pitchFamily="18" charset="0"/>
            </a:endParaRPr>
          </a:p>
          <a:p>
            <a:pPr marL="342900" lvl="0" indent="-342900" algn="justLow" rtl="1">
              <a:lnSpc>
                <a:spcPts val="28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موقعیت را جدی بگیرید و میزان خطر را ارزیابی کنید؛</a:t>
            </a:r>
            <a:endParaRPr lang="en-US" sz="1800" dirty="0">
              <a:ea typeface="Times New Roman" panose="02020603050405020304" pitchFamily="18" charset="0"/>
            </a:endParaRPr>
          </a:p>
          <a:p>
            <a:pPr marL="342900" lvl="0" indent="-342900" algn="justLow" rtl="1">
              <a:lnSpc>
                <a:spcPts val="28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درباه اقدام‌های قبلی خودکشی سؤال کنید؛</a:t>
            </a:r>
            <a:endParaRPr lang="en-US" sz="1800" dirty="0">
              <a:ea typeface="Times New Roman" panose="02020603050405020304" pitchFamily="18" charset="0"/>
            </a:endParaRPr>
          </a:p>
          <a:p>
            <a:pPr marL="342900" lvl="0" indent="-342900" algn="justLow" rtl="1">
              <a:lnSpc>
                <a:spcPts val="28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راه‌های دیگر به غیر از خودکشی را شرح و بسط دهید؛</a:t>
            </a:r>
            <a:endParaRPr lang="en-US" sz="1800" dirty="0">
              <a:ea typeface="Times New Roman" panose="02020603050405020304" pitchFamily="18" charset="0"/>
            </a:endParaRPr>
          </a:p>
          <a:p>
            <a:pPr marL="342900" lvl="0" indent="-342900" algn="justLow" rtl="1">
              <a:lnSpc>
                <a:spcPts val="28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درباره نقشه خودکشی سؤال کنید؛</a:t>
            </a:r>
            <a:endParaRPr lang="en-US" sz="1800" dirty="0">
              <a:ea typeface="Times New Roman" panose="02020603050405020304" pitchFamily="18" charset="0"/>
            </a:endParaRPr>
          </a:p>
          <a:p>
            <a:pPr marL="342900" lvl="0" indent="-342900" algn="justLow" rtl="1">
              <a:lnSpc>
                <a:spcPts val="28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با فرد قرارداد عدم خودکشی ببندید به این ترتیب برای او فرصت زندگی ایجاد کنید؛</a:t>
            </a:r>
            <a:endParaRPr lang="en-US" sz="1800" dirty="0">
              <a:ea typeface="Times New Roman" panose="02020603050405020304" pitchFamily="18" charset="0"/>
            </a:endParaRPr>
          </a:p>
          <a:p>
            <a:pPr marL="342900" lvl="0" indent="-342900" algn="justLow" rtl="1">
              <a:lnSpc>
                <a:spcPts val="28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دیگر حمایت‌ها را شناسایی کنید؛</a:t>
            </a:r>
            <a:endParaRPr lang="en-US" sz="1800" dirty="0">
              <a:ea typeface="Times New Roman" panose="02020603050405020304" pitchFamily="18" charset="0"/>
            </a:endParaRPr>
          </a:p>
          <a:p>
            <a:pPr marL="342900" lvl="0" indent="-342900" algn="justLow" rtl="1">
              <a:lnSpc>
                <a:spcPts val="28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ابزار خودکشی را از میان بردارید؛</a:t>
            </a:r>
            <a:endParaRPr lang="en-US" sz="1800" dirty="0">
              <a:ea typeface="Times New Roman" panose="02020603050405020304" pitchFamily="18" charset="0"/>
            </a:endParaRPr>
          </a:p>
          <a:p>
            <a:pPr marL="342900" lvl="0" indent="-342900" algn="justLow" rtl="1">
              <a:lnSpc>
                <a:spcPts val="28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اقدامی انجام دهید، به بقیه خبر دهید و کمک بگیرید؛</a:t>
            </a:r>
            <a:endParaRPr lang="en-US" sz="1800" dirty="0">
              <a:ea typeface="Times New Roman" panose="02020603050405020304" pitchFamily="18" charset="0"/>
            </a:endParaRPr>
          </a:p>
          <a:p>
            <a:pPr marL="342900" lvl="0" indent="-342900" algn="justLow" rtl="1">
              <a:lnSpc>
                <a:spcPts val="28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اگر خطر بالاست، در کنار او بمانید؛</a:t>
            </a:r>
            <a:endParaRPr lang="en-US" sz="1800" dirty="0">
              <a:ea typeface="Times New Roman" panose="02020603050405020304" pitchFamily="18" charset="0"/>
            </a:endParaRPr>
          </a:p>
        </p:txBody>
      </p:sp>
    </p:spTree>
    <p:extLst>
      <p:ext uri="{BB962C8B-B14F-4D97-AF65-F5344CB8AC3E}">
        <p14:creationId xmlns:p14="http://schemas.microsoft.com/office/powerpoint/2010/main" xmlns="" val="36544369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9752" y="836712"/>
            <a:ext cx="6030416" cy="3080330"/>
          </a:xfrm>
          <a:prstGeom prst="rect">
            <a:avLst/>
          </a:prstGeom>
        </p:spPr>
        <p:txBody>
          <a:bodyPr wrap="square">
            <a:spAutoFit/>
          </a:bodyPr>
          <a:lstStyle/>
          <a:p>
            <a:pPr algn="just" rtl="1">
              <a:lnSpc>
                <a:spcPts val="3000"/>
              </a:lnSpc>
              <a:spcAft>
                <a:spcPts val="0"/>
              </a:spcAft>
            </a:pPr>
            <a:r>
              <a:rPr lang="fa-IR" sz="1800" b="1" dirty="0">
                <a:ea typeface="Times New Roman" panose="02020603050405020304" pitchFamily="18" charset="0"/>
              </a:rPr>
              <a:t>چه کارهایی انجام ندهید</a:t>
            </a:r>
            <a:endParaRPr lang="en-US" sz="1800" dirty="0">
              <a:ea typeface="Times New Roman" panose="02020603050405020304" pitchFamily="18" charset="0"/>
            </a:endParaRPr>
          </a:p>
          <a:p>
            <a:pPr marL="342900" lvl="0" indent="-342900" algn="justLow" rtl="1">
              <a:lnSpc>
                <a:spcPts val="29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وضعیت را نادیده بگیرید؛</a:t>
            </a:r>
            <a:endParaRPr lang="en-US" sz="1800" dirty="0">
              <a:ea typeface="Times New Roman" panose="02020603050405020304" pitchFamily="18" charset="0"/>
            </a:endParaRPr>
          </a:p>
          <a:p>
            <a:pPr marL="342900" lvl="0" indent="-342900" algn="justLow" rtl="1">
              <a:lnSpc>
                <a:spcPts val="29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شوک زده یاوحشت زده شوید؛</a:t>
            </a:r>
            <a:endParaRPr lang="en-US" sz="1800" dirty="0">
              <a:ea typeface="Times New Roman" panose="02020603050405020304" pitchFamily="18" charset="0"/>
            </a:endParaRPr>
          </a:p>
          <a:p>
            <a:pPr marL="342900" lvl="0" indent="-342900" algn="justLow" rtl="1">
              <a:lnSpc>
                <a:spcPts val="29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بگویید همه چیز درست میشود؛</a:t>
            </a:r>
            <a:endParaRPr lang="en-US" sz="1800" dirty="0">
              <a:ea typeface="Times New Roman" panose="02020603050405020304" pitchFamily="18" charset="0"/>
            </a:endParaRPr>
          </a:p>
          <a:p>
            <a:pPr marL="342900" lvl="0" indent="-342900" algn="justLow" rtl="1">
              <a:lnSpc>
                <a:spcPts val="2900"/>
              </a:lnSpc>
              <a:spcAft>
                <a:spcPts val="0"/>
              </a:spcAft>
              <a:buFont typeface="Symbol" panose="05050102010706020507" pitchFamily="18" charset="2"/>
              <a:buChar char=""/>
              <a:tabLst>
                <a:tab pos="180340" algn="l"/>
              </a:tabLst>
            </a:pPr>
            <a:r>
              <a:rPr lang="en-US" sz="1800" dirty="0" smtClean="0">
                <a:effectLst/>
                <a:latin typeface="B Lotus" panose="00000400000000000000" pitchFamily="2" charset="-78"/>
                <a:ea typeface="Times New Roman" panose="02020603050405020304" pitchFamily="18" charset="0"/>
              </a:rPr>
              <a:t> </a:t>
            </a:r>
            <a:r>
              <a:rPr lang="fa-IR" sz="1800" dirty="0" smtClean="0">
                <a:effectLst/>
                <a:latin typeface="B Lotus" panose="00000400000000000000" pitchFamily="2" charset="-78"/>
                <a:ea typeface="Times New Roman" panose="02020603050405020304" pitchFamily="18" charset="0"/>
              </a:rPr>
              <a:t>با فرد درجهت انجام این کار(خودکشی) بحث کنید؛</a:t>
            </a:r>
            <a:endParaRPr lang="en-US" sz="1800" dirty="0">
              <a:ea typeface="Times New Roman" panose="02020603050405020304" pitchFamily="18" charset="0"/>
            </a:endParaRPr>
          </a:p>
          <a:p>
            <a:pPr marL="342900" lvl="0" indent="-342900" algn="justLow" rtl="1">
              <a:lnSpc>
                <a:spcPts val="29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مشکل را ناچیز جلوه دهید؛</a:t>
            </a:r>
            <a:endParaRPr lang="en-US" sz="1800" dirty="0">
              <a:ea typeface="Times New Roman" panose="02020603050405020304" pitchFamily="18" charset="0"/>
            </a:endParaRPr>
          </a:p>
          <a:p>
            <a:pPr marL="342900" lvl="0" indent="-342900" algn="justLow" rtl="1">
              <a:lnSpc>
                <a:spcPts val="29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قسم بخورید که به کسی چیزی نمی گویید؛</a:t>
            </a:r>
            <a:endParaRPr lang="en-US" sz="1800" dirty="0">
              <a:ea typeface="Times New Roman" panose="02020603050405020304" pitchFamily="18" charset="0"/>
            </a:endParaRPr>
          </a:p>
          <a:p>
            <a:pPr marL="342900" lvl="0" indent="-342900" algn="justLow" rtl="1">
              <a:lnSpc>
                <a:spcPts val="2900"/>
              </a:lnSpc>
              <a:spcAft>
                <a:spcPts val="0"/>
              </a:spcAft>
              <a:buFont typeface="Symbol" panose="05050102010706020507" pitchFamily="18" charset="2"/>
              <a:buChar char=""/>
              <a:tabLst>
                <a:tab pos="180340" algn="l"/>
              </a:tabLst>
            </a:pPr>
            <a:r>
              <a:rPr lang="fa-IR" sz="1800" dirty="0">
                <a:ea typeface="Times New Roman" panose="02020603050405020304" pitchFamily="18" charset="0"/>
              </a:rPr>
              <a:t>فرد را تنها بگذارید؛</a:t>
            </a:r>
            <a:endParaRPr lang="en-US" sz="1800" dirty="0">
              <a:ea typeface="Times New Roman" panose="02020603050405020304" pitchFamily="18" charset="0"/>
            </a:endParaRPr>
          </a:p>
        </p:txBody>
      </p:sp>
    </p:spTree>
    <p:extLst>
      <p:ext uri="{BB962C8B-B14F-4D97-AF65-F5344CB8AC3E}">
        <p14:creationId xmlns:p14="http://schemas.microsoft.com/office/powerpoint/2010/main" xmlns="" val="15723463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15616" y="332656"/>
            <a:ext cx="7239000" cy="457200"/>
          </a:xfrm>
        </p:spPr>
        <p:txBody>
          <a:bodyPr/>
          <a:lstStyle/>
          <a:p>
            <a:r>
              <a:rPr lang="fa-IR" sz="2400" dirty="0">
                <a:solidFill>
                  <a:schemeClr val="tx1"/>
                </a:solidFill>
                <a:cs typeface="B Titr" panose="00000700000000000000" pitchFamily="2" charset="-78"/>
              </a:rPr>
              <a:t>خطر خود كشي: شناسايي، ارزيابي و اقدام اجرايي</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xmlns="" val="395016253"/>
              </p:ext>
            </p:extLst>
          </p:nvPr>
        </p:nvGraphicFramePr>
        <p:xfrm>
          <a:off x="323529" y="1772816"/>
          <a:ext cx="8640959" cy="4592062"/>
        </p:xfrm>
        <a:graphic>
          <a:graphicData uri="http://schemas.openxmlformats.org/drawingml/2006/table">
            <a:tbl>
              <a:tblPr rtl="1" firstRow="1" firstCol="1" lastRow="1" lastCol="1" bandRow="1" bandCol="1">
                <a:tableStyleId>{5940675A-B579-460E-94D1-54222C63F5DA}</a:tableStyleId>
              </a:tblPr>
              <a:tblGrid>
                <a:gridCol w="1184104"/>
                <a:gridCol w="2436366"/>
                <a:gridCol w="2860248"/>
                <a:gridCol w="2160241"/>
              </a:tblGrid>
              <a:tr h="288032">
                <a:tc>
                  <a:txBody>
                    <a:bodyPr/>
                    <a:lstStyle/>
                    <a:p>
                      <a:pPr algn="just" rtl="1">
                        <a:spcAft>
                          <a:spcPts val="0"/>
                        </a:spcAft>
                      </a:pPr>
                      <a:r>
                        <a:rPr lang="fa-IR" sz="1600" b="1" dirty="0">
                          <a:effectLst/>
                          <a:latin typeface="+mn-lt"/>
                        </a:rPr>
                        <a:t>خطر خودكشي</a:t>
                      </a:r>
                      <a:endParaRPr lang="en-US" sz="1600" b="1" dirty="0">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a:effectLst/>
                          <a:latin typeface="+mn-lt"/>
                        </a:rPr>
                        <a:t>علائم</a:t>
                      </a:r>
                      <a:endParaRPr lang="en-US" sz="1600" b="1">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dirty="0">
                          <a:effectLst/>
                          <a:latin typeface="+mn-lt"/>
                        </a:rPr>
                        <a:t>ارزيابي</a:t>
                      </a:r>
                      <a:endParaRPr lang="en-US" sz="1600" b="1" dirty="0">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a:effectLst/>
                          <a:latin typeface="+mn-lt"/>
                        </a:rPr>
                        <a:t>اقدام اجرايي</a:t>
                      </a:r>
                      <a:endParaRPr lang="en-US" sz="1600" b="1">
                        <a:effectLst/>
                        <a:latin typeface="+mn-lt"/>
                        <a:ea typeface="Times New Roman" panose="02020603050405020304" pitchFamily="18" charset="0"/>
                      </a:endParaRPr>
                    </a:p>
                  </a:txBody>
                  <a:tcPr marL="63273" marR="63273" marT="0" marB="0"/>
                </a:tc>
              </a:tr>
              <a:tr h="196850">
                <a:tc>
                  <a:txBody>
                    <a:bodyPr/>
                    <a:lstStyle/>
                    <a:p>
                      <a:pPr algn="just" rtl="1">
                        <a:spcAft>
                          <a:spcPts val="0"/>
                        </a:spcAft>
                      </a:pPr>
                      <a:r>
                        <a:rPr lang="fa-IR" sz="1600" b="1">
                          <a:effectLst/>
                          <a:latin typeface="+mn-lt"/>
                        </a:rPr>
                        <a:t>0</a:t>
                      </a:r>
                      <a:endParaRPr lang="en-US" sz="1600" b="1">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dirty="0">
                          <a:effectLst/>
                          <a:latin typeface="+mn-lt"/>
                        </a:rPr>
                        <a:t>ناراحتي ندارد</a:t>
                      </a:r>
                      <a:endParaRPr lang="en-US" sz="1600" b="1" dirty="0">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a:effectLst/>
                          <a:latin typeface="+mn-lt"/>
                        </a:rPr>
                        <a:t>-</a:t>
                      </a:r>
                      <a:endParaRPr lang="en-US" sz="1600" b="1">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a:effectLst/>
                          <a:latin typeface="+mn-lt"/>
                        </a:rPr>
                        <a:t>-</a:t>
                      </a:r>
                      <a:endParaRPr lang="en-US" sz="1600" b="1">
                        <a:effectLst/>
                        <a:latin typeface="+mn-lt"/>
                        <a:ea typeface="Times New Roman" panose="02020603050405020304" pitchFamily="18" charset="0"/>
                      </a:endParaRPr>
                    </a:p>
                  </a:txBody>
                  <a:tcPr marL="63273" marR="63273" marT="0" marB="0"/>
                </a:tc>
              </a:tr>
              <a:tr h="393700">
                <a:tc>
                  <a:txBody>
                    <a:bodyPr/>
                    <a:lstStyle/>
                    <a:p>
                      <a:pPr algn="just" rtl="1">
                        <a:spcAft>
                          <a:spcPts val="0"/>
                        </a:spcAft>
                      </a:pPr>
                      <a:r>
                        <a:rPr lang="fa-IR" sz="1600" b="1">
                          <a:effectLst/>
                          <a:latin typeface="+mn-lt"/>
                        </a:rPr>
                        <a:t>1</a:t>
                      </a:r>
                      <a:endParaRPr lang="en-US" sz="1600" b="1">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dirty="0">
                          <a:effectLst/>
                          <a:latin typeface="+mn-lt"/>
                        </a:rPr>
                        <a:t>مشكل هيجاني</a:t>
                      </a:r>
                      <a:endParaRPr lang="en-US" sz="1600" b="1" dirty="0">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a:effectLst/>
                          <a:latin typeface="+mn-lt"/>
                        </a:rPr>
                        <a:t>درباره وجود افكارخودكشي پرسش كنيد</a:t>
                      </a:r>
                      <a:endParaRPr lang="en-US" sz="1600" b="1">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a:effectLst/>
                          <a:latin typeface="+mn-lt"/>
                        </a:rPr>
                        <a:t>با همدلي به بيمار گوش دهيد</a:t>
                      </a:r>
                      <a:endParaRPr lang="en-US" sz="1600" b="1">
                        <a:effectLst/>
                        <a:latin typeface="+mn-lt"/>
                        <a:ea typeface="Times New Roman" panose="02020603050405020304" pitchFamily="18" charset="0"/>
                      </a:endParaRPr>
                    </a:p>
                  </a:txBody>
                  <a:tcPr marL="63273" marR="63273" marT="0" marB="0"/>
                </a:tc>
              </a:tr>
              <a:tr h="393700">
                <a:tc>
                  <a:txBody>
                    <a:bodyPr/>
                    <a:lstStyle/>
                    <a:p>
                      <a:pPr algn="just" rtl="1">
                        <a:spcAft>
                          <a:spcPts val="0"/>
                        </a:spcAft>
                      </a:pPr>
                      <a:r>
                        <a:rPr lang="fa-IR" sz="1600" b="1">
                          <a:effectLst/>
                          <a:latin typeface="+mn-lt"/>
                        </a:rPr>
                        <a:t>2</a:t>
                      </a:r>
                      <a:endParaRPr lang="en-US" sz="1600" b="1">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dirty="0">
                          <a:effectLst/>
                          <a:latin typeface="+mn-lt"/>
                        </a:rPr>
                        <a:t>افكار مبهم درباره مرگ</a:t>
                      </a:r>
                      <a:endParaRPr lang="en-US" sz="1600" b="1" dirty="0">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a:effectLst/>
                          <a:latin typeface="+mn-lt"/>
                        </a:rPr>
                        <a:t>درباره وجود افكار خودكشي پرسش كنيد</a:t>
                      </a:r>
                      <a:endParaRPr lang="en-US" sz="1600" b="1">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a:effectLst/>
                          <a:latin typeface="+mn-lt"/>
                        </a:rPr>
                        <a:t>با همدلي به بيمار گوش دهيد</a:t>
                      </a:r>
                      <a:endParaRPr lang="en-US" sz="1600" b="1">
                        <a:effectLst/>
                        <a:latin typeface="+mn-lt"/>
                        <a:ea typeface="Times New Roman" panose="02020603050405020304" pitchFamily="18" charset="0"/>
                      </a:endParaRPr>
                    </a:p>
                  </a:txBody>
                  <a:tcPr marL="63273" marR="63273" marT="0" marB="0"/>
                </a:tc>
              </a:tr>
              <a:tr h="590550">
                <a:tc>
                  <a:txBody>
                    <a:bodyPr/>
                    <a:lstStyle/>
                    <a:p>
                      <a:pPr algn="just" rtl="1">
                        <a:spcAft>
                          <a:spcPts val="0"/>
                        </a:spcAft>
                      </a:pPr>
                      <a:r>
                        <a:rPr lang="fa-IR" sz="1600" b="1">
                          <a:effectLst/>
                          <a:latin typeface="+mn-lt"/>
                        </a:rPr>
                        <a:t>3</a:t>
                      </a:r>
                      <a:endParaRPr lang="en-US" sz="1600" b="1">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dirty="0">
                          <a:effectLst/>
                          <a:latin typeface="+mn-lt"/>
                        </a:rPr>
                        <a:t>افكار مبهم درباره حود كشي</a:t>
                      </a:r>
                      <a:endParaRPr lang="en-US" sz="1600" b="1" dirty="0">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a:effectLst/>
                          <a:latin typeface="+mn-lt"/>
                        </a:rPr>
                        <a:t>قصد بيمار را بررسي كنيد </a:t>
                      </a:r>
                      <a:endParaRPr lang="en-US" sz="1600" b="1">
                        <a:effectLst/>
                        <a:latin typeface="+mn-lt"/>
                      </a:endParaRPr>
                    </a:p>
                    <a:p>
                      <a:pPr algn="just" rtl="1">
                        <a:spcAft>
                          <a:spcPts val="0"/>
                        </a:spcAft>
                      </a:pPr>
                      <a:r>
                        <a:rPr lang="fa-IR" sz="1600" b="1">
                          <a:effectLst/>
                          <a:latin typeface="+mn-lt"/>
                        </a:rPr>
                        <a:t>(نقشه و روش)</a:t>
                      </a:r>
                      <a:endParaRPr lang="en-US" sz="1600" b="1">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a:effectLst/>
                          <a:latin typeface="+mn-lt"/>
                        </a:rPr>
                        <a:t>احتمال را بررسي كنيد  </a:t>
                      </a:r>
                      <a:endParaRPr lang="en-US" sz="1600" b="1">
                        <a:effectLst/>
                        <a:latin typeface="+mn-lt"/>
                      </a:endParaRPr>
                    </a:p>
                    <a:p>
                      <a:pPr algn="just" rtl="1">
                        <a:spcAft>
                          <a:spcPts val="0"/>
                        </a:spcAft>
                      </a:pPr>
                      <a:r>
                        <a:rPr lang="fa-IR" sz="1600" b="1">
                          <a:effectLst/>
                          <a:latin typeface="+mn-lt"/>
                        </a:rPr>
                        <a:t>حمايت را مشخص كنيد </a:t>
                      </a:r>
                      <a:endParaRPr lang="en-US" sz="1600" b="1">
                        <a:effectLst/>
                        <a:latin typeface="+mn-lt"/>
                        <a:ea typeface="Times New Roman" panose="02020603050405020304" pitchFamily="18" charset="0"/>
                      </a:endParaRPr>
                    </a:p>
                  </a:txBody>
                  <a:tcPr marL="63273" marR="63273" marT="0" marB="0"/>
                </a:tc>
              </a:tr>
              <a:tr h="708620">
                <a:tc>
                  <a:txBody>
                    <a:bodyPr/>
                    <a:lstStyle/>
                    <a:p>
                      <a:pPr algn="just" rtl="1">
                        <a:spcAft>
                          <a:spcPts val="0"/>
                        </a:spcAft>
                      </a:pPr>
                      <a:r>
                        <a:rPr lang="fa-IR" sz="1600" b="1">
                          <a:effectLst/>
                          <a:latin typeface="+mn-lt"/>
                        </a:rPr>
                        <a:t> </a:t>
                      </a:r>
                      <a:endParaRPr lang="en-US" sz="1600" b="1">
                        <a:effectLst/>
                        <a:latin typeface="+mn-lt"/>
                      </a:endParaRPr>
                    </a:p>
                    <a:p>
                      <a:pPr algn="just" rtl="1">
                        <a:spcAft>
                          <a:spcPts val="0"/>
                        </a:spcAft>
                      </a:pPr>
                      <a:r>
                        <a:rPr lang="fa-IR" sz="1600" b="1">
                          <a:effectLst/>
                          <a:latin typeface="+mn-lt"/>
                        </a:rPr>
                        <a:t>4</a:t>
                      </a:r>
                      <a:endParaRPr lang="en-US" sz="1600" b="1">
                        <a:effectLst/>
                        <a:latin typeface="+mn-lt"/>
                      </a:endParaRPr>
                    </a:p>
                    <a:p>
                      <a:pPr algn="just" rtl="1">
                        <a:spcAft>
                          <a:spcPts val="0"/>
                        </a:spcAft>
                      </a:pPr>
                      <a:r>
                        <a:rPr lang="fa-IR" sz="1600" b="1">
                          <a:effectLst/>
                          <a:latin typeface="+mn-lt"/>
                        </a:rPr>
                        <a:t> </a:t>
                      </a:r>
                      <a:endParaRPr lang="en-US" sz="1600" b="1">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dirty="0">
                          <a:effectLst/>
                          <a:latin typeface="+mn-lt"/>
                        </a:rPr>
                        <a:t>افكار خودكشي دارد  </a:t>
                      </a:r>
                      <a:endParaRPr lang="en-US" sz="1600" b="1" dirty="0">
                        <a:effectLst/>
                        <a:latin typeface="+mn-lt"/>
                      </a:endParaRPr>
                    </a:p>
                    <a:p>
                      <a:pPr algn="just" rtl="1">
                        <a:spcAft>
                          <a:spcPts val="0"/>
                        </a:spcAft>
                      </a:pPr>
                      <a:r>
                        <a:rPr lang="fa-IR" sz="1600" b="1" dirty="0">
                          <a:effectLst/>
                          <a:latin typeface="+mn-lt"/>
                        </a:rPr>
                        <a:t>اما عدم وجود </a:t>
                      </a:r>
                      <a:r>
                        <a:rPr lang="fa-IR" sz="1600" b="1" dirty="0" smtClean="0">
                          <a:effectLst/>
                          <a:latin typeface="+mn-lt"/>
                        </a:rPr>
                        <a:t>اختلالات </a:t>
                      </a:r>
                      <a:r>
                        <a:rPr lang="fa-IR" sz="1600" b="1" dirty="0">
                          <a:effectLst/>
                          <a:latin typeface="+mn-lt"/>
                        </a:rPr>
                        <a:t>روانپزشكي</a:t>
                      </a:r>
                      <a:endParaRPr lang="en-US" sz="1600" b="1" dirty="0">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dirty="0">
                          <a:effectLst/>
                          <a:latin typeface="+mn-lt"/>
                        </a:rPr>
                        <a:t>قصد بيمار را بر رسي كنيد</a:t>
                      </a:r>
                      <a:endParaRPr lang="en-US" sz="1600" b="1" dirty="0">
                        <a:effectLst/>
                        <a:latin typeface="+mn-lt"/>
                      </a:endParaRPr>
                    </a:p>
                    <a:p>
                      <a:pPr algn="just" rtl="1">
                        <a:spcAft>
                          <a:spcPts val="0"/>
                        </a:spcAft>
                      </a:pPr>
                      <a:r>
                        <a:rPr lang="fa-IR" sz="1600" b="1" dirty="0">
                          <a:effectLst/>
                          <a:latin typeface="+mn-lt"/>
                        </a:rPr>
                        <a:t>(نقشه و روش)</a:t>
                      </a:r>
                      <a:endParaRPr lang="en-US" sz="1600" b="1" dirty="0">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dirty="0">
                          <a:effectLst/>
                          <a:latin typeface="+mn-lt"/>
                        </a:rPr>
                        <a:t>احتمال را بررسي كنيد  </a:t>
                      </a:r>
                      <a:endParaRPr lang="en-US" sz="1600" b="1" dirty="0">
                        <a:effectLst/>
                        <a:latin typeface="+mn-lt"/>
                      </a:endParaRPr>
                    </a:p>
                    <a:p>
                      <a:pPr algn="just" rtl="1">
                        <a:spcAft>
                          <a:spcPts val="0"/>
                        </a:spcAft>
                      </a:pPr>
                      <a:r>
                        <a:rPr lang="fa-IR" sz="1600" b="1" dirty="0">
                          <a:effectLst/>
                          <a:latin typeface="+mn-lt"/>
                        </a:rPr>
                        <a:t>حمايت را مشخص كنيد</a:t>
                      </a:r>
                      <a:endParaRPr lang="en-US" sz="1600" b="1" dirty="0">
                        <a:effectLst/>
                        <a:latin typeface="+mn-lt"/>
                      </a:endParaRPr>
                    </a:p>
                    <a:p>
                      <a:pPr algn="just" rtl="1">
                        <a:spcAft>
                          <a:spcPts val="0"/>
                        </a:spcAft>
                      </a:pPr>
                      <a:r>
                        <a:rPr lang="fa-IR" sz="1600" b="1" dirty="0">
                          <a:solidFill>
                            <a:srgbClr val="002060"/>
                          </a:solidFill>
                          <a:effectLst/>
                          <a:latin typeface="+mn-lt"/>
                          <a:cs typeface="B Titr" panose="00000700000000000000" pitchFamily="2" charset="-78"/>
                        </a:rPr>
                        <a:t>ارجاع به روانپزشک</a:t>
                      </a:r>
                      <a:endParaRPr lang="en-US" sz="1600" b="1" dirty="0">
                        <a:solidFill>
                          <a:srgbClr val="002060"/>
                        </a:solidFill>
                        <a:effectLst/>
                        <a:latin typeface="+mn-lt"/>
                        <a:ea typeface="Times New Roman" panose="02020603050405020304" pitchFamily="18" charset="0"/>
                        <a:cs typeface="B Titr" panose="00000700000000000000" pitchFamily="2" charset="-78"/>
                      </a:endParaRPr>
                    </a:p>
                  </a:txBody>
                  <a:tcPr marL="63273" marR="63273" marT="0" marB="0"/>
                </a:tc>
              </a:tr>
              <a:tr h="648072">
                <a:tc>
                  <a:txBody>
                    <a:bodyPr/>
                    <a:lstStyle/>
                    <a:p>
                      <a:pPr algn="just" rtl="1">
                        <a:spcAft>
                          <a:spcPts val="0"/>
                        </a:spcAft>
                      </a:pPr>
                      <a:r>
                        <a:rPr lang="fa-IR" sz="1600" b="1">
                          <a:effectLst/>
                          <a:latin typeface="+mn-lt"/>
                        </a:rPr>
                        <a:t> </a:t>
                      </a:r>
                      <a:endParaRPr lang="en-US" sz="1600" b="1">
                        <a:effectLst/>
                        <a:latin typeface="+mn-lt"/>
                      </a:endParaRPr>
                    </a:p>
                    <a:p>
                      <a:pPr algn="just" rtl="1">
                        <a:spcAft>
                          <a:spcPts val="0"/>
                        </a:spcAft>
                      </a:pPr>
                      <a:r>
                        <a:rPr lang="fa-IR" sz="1600" b="1">
                          <a:effectLst/>
                          <a:latin typeface="+mn-lt"/>
                        </a:rPr>
                        <a:t>5</a:t>
                      </a:r>
                      <a:endParaRPr lang="en-US" sz="1600" b="1">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a:effectLst/>
                          <a:latin typeface="+mn-lt"/>
                        </a:rPr>
                        <a:t>افكار خودكشي دارد و</a:t>
                      </a:r>
                      <a:endParaRPr lang="en-US" sz="1600" b="1">
                        <a:effectLst/>
                        <a:latin typeface="+mn-lt"/>
                      </a:endParaRPr>
                    </a:p>
                    <a:p>
                      <a:pPr algn="just" rtl="1">
                        <a:spcAft>
                          <a:spcPts val="0"/>
                        </a:spcAft>
                      </a:pPr>
                      <a:r>
                        <a:rPr lang="fa-IR" sz="1600" b="1">
                          <a:effectLst/>
                          <a:latin typeface="+mn-lt"/>
                        </a:rPr>
                        <a:t>اختلالات روانپزشكي دارد يا</a:t>
                      </a:r>
                      <a:endParaRPr lang="en-US" sz="1600" b="1">
                        <a:effectLst/>
                        <a:latin typeface="+mn-lt"/>
                      </a:endParaRPr>
                    </a:p>
                    <a:p>
                      <a:pPr algn="just" rtl="1">
                        <a:spcAft>
                          <a:spcPts val="0"/>
                        </a:spcAft>
                      </a:pPr>
                      <a:r>
                        <a:rPr lang="fa-IR" sz="1600" b="1">
                          <a:effectLst/>
                          <a:latin typeface="+mn-lt"/>
                        </a:rPr>
                        <a:t>استرسور شديد زندگي دارد </a:t>
                      </a:r>
                      <a:endParaRPr lang="en-US" sz="1600" b="1">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dirty="0">
                          <a:effectLst/>
                          <a:latin typeface="+mn-lt"/>
                        </a:rPr>
                        <a:t>قصد بيمار را بر رسي كنيد (نقشه و روش) قرارداد عدم خودكشي ببنديد.</a:t>
                      </a:r>
                      <a:endParaRPr lang="en-US" sz="1600" b="1" dirty="0">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dirty="0">
                          <a:effectLst/>
                          <a:latin typeface="+mn-lt"/>
                          <a:cs typeface="B Titr" panose="00000700000000000000" pitchFamily="2" charset="-78"/>
                        </a:rPr>
                        <a:t>به روان پزشك ارجاع دهيد</a:t>
                      </a:r>
                      <a:endParaRPr lang="en-US" sz="1600" b="1" dirty="0">
                        <a:effectLst/>
                        <a:latin typeface="+mn-lt"/>
                        <a:cs typeface="B Titr" panose="00000700000000000000" pitchFamily="2" charset="-78"/>
                      </a:endParaRPr>
                    </a:p>
                    <a:p>
                      <a:pPr algn="just" rtl="1">
                        <a:spcAft>
                          <a:spcPts val="0"/>
                        </a:spcAft>
                      </a:pPr>
                      <a:r>
                        <a:rPr lang="fa-IR" sz="1600" b="1" dirty="0">
                          <a:effectLst/>
                          <a:latin typeface="+mn-lt"/>
                        </a:rPr>
                        <a:t> </a:t>
                      </a:r>
                      <a:endParaRPr lang="en-US" sz="1600" b="1" dirty="0">
                        <a:effectLst/>
                        <a:latin typeface="+mn-lt"/>
                        <a:ea typeface="Times New Roman" panose="02020603050405020304" pitchFamily="18" charset="0"/>
                      </a:endParaRPr>
                    </a:p>
                  </a:txBody>
                  <a:tcPr marL="63273" marR="63273" marT="0" marB="0"/>
                </a:tc>
              </a:tr>
              <a:tr h="1181100">
                <a:tc>
                  <a:txBody>
                    <a:bodyPr/>
                    <a:lstStyle/>
                    <a:p>
                      <a:pPr algn="just" rtl="1">
                        <a:spcAft>
                          <a:spcPts val="0"/>
                        </a:spcAft>
                      </a:pPr>
                      <a:r>
                        <a:rPr lang="fa-IR" sz="1600" b="1">
                          <a:effectLst/>
                          <a:latin typeface="+mn-lt"/>
                        </a:rPr>
                        <a:t> </a:t>
                      </a:r>
                      <a:endParaRPr lang="en-US" sz="1600" b="1">
                        <a:effectLst/>
                        <a:latin typeface="+mn-lt"/>
                      </a:endParaRPr>
                    </a:p>
                    <a:p>
                      <a:pPr algn="just" rtl="1">
                        <a:spcAft>
                          <a:spcPts val="0"/>
                        </a:spcAft>
                      </a:pPr>
                      <a:r>
                        <a:rPr lang="fa-IR" sz="1600" b="1">
                          <a:effectLst/>
                          <a:latin typeface="+mn-lt"/>
                        </a:rPr>
                        <a:t>6</a:t>
                      </a:r>
                      <a:endParaRPr lang="en-US" sz="1600" b="1">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dirty="0">
                          <a:effectLst/>
                          <a:latin typeface="+mn-lt"/>
                        </a:rPr>
                        <a:t>افكار خودكشي و برنامه براي اقدام به خودکشي </a:t>
                      </a:r>
                      <a:r>
                        <a:rPr lang="fa-IR" sz="1600" b="1" dirty="0" smtClean="0">
                          <a:effectLst/>
                          <a:latin typeface="+mn-lt"/>
                        </a:rPr>
                        <a:t>دارد. </a:t>
                      </a:r>
                      <a:endParaRPr lang="en-US" sz="1600" b="1" dirty="0">
                        <a:effectLst/>
                        <a:latin typeface="+mn-lt"/>
                      </a:endParaRPr>
                    </a:p>
                    <a:p>
                      <a:pPr algn="just" rtl="1">
                        <a:spcAft>
                          <a:spcPts val="0"/>
                        </a:spcAft>
                      </a:pPr>
                      <a:r>
                        <a:rPr lang="fa-IR" sz="1600" b="1" dirty="0">
                          <a:effectLst/>
                          <a:latin typeface="+mn-lt"/>
                        </a:rPr>
                        <a:t>اختلالات روانپزشكي دارد يا</a:t>
                      </a:r>
                      <a:endParaRPr lang="en-US" sz="1600" b="1" dirty="0">
                        <a:effectLst/>
                        <a:latin typeface="+mn-lt"/>
                      </a:endParaRPr>
                    </a:p>
                    <a:p>
                      <a:pPr algn="just" rtl="1">
                        <a:spcAft>
                          <a:spcPts val="0"/>
                        </a:spcAft>
                      </a:pPr>
                      <a:r>
                        <a:rPr lang="fa-IR" sz="1600" b="1" dirty="0">
                          <a:effectLst/>
                          <a:latin typeface="+mn-lt"/>
                        </a:rPr>
                        <a:t>استرسور شديد زندگي دارد يا </a:t>
                      </a:r>
                      <a:endParaRPr lang="en-US" sz="1600" b="1" dirty="0">
                        <a:effectLst/>
                        <a:latin typeface="+mn-lt"/>
                      </a:endParaRPr>
                    </a:p>
                    <a:p>
                      <a:pPr algn="just" rtl="1">
                        <a:spcAft>
                          <a:spcPts val="0"/>
                        </a:spcAft>
                      </a:pPr>
                      <a:r>
                        <a:rPr lang="fa-IR" sz="1600" b="1" dirty="0" smtClean="0">
                          <a:effectLst/>
                          <a:latin typeface="+mn-lt"/>
                        </a:rPr>
                        <a:t>اقدام </a:t>
                      </a:r>
                      <a:r>
                        <a:rPr lang="fa-IR" sz="1600" b="1" dirty="0">
                          <a:effectLst/>
                          <a:latin typeface="+mn-lt"/>
                        </a:rPr>
                        <a:t>قبلي دارد</a:t>
                      </a:r>
                      <a:endParaRPr lang="en-US" sz="1600" b="1" dirty="0">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dirty="0">
                          <a:effectLst/>
                          <a:latin typeface="+mn-lt"/>
                        </a:rPr>
                        <a:t>بيمار را ترك نكنيد </a:t>
                      </a:r>
                      <a:endParaRPr lang="en-US" sz="1600" b="1" dirty="0">
                        <a:effectLst/>
                        <a:latin typeface="+mn-lt"/>
                      </a:endParaRPr>
                    </a:p>
                    <a:p>
                      <a:pPr algn="just" rtl="1">
                        <a:spcAft>
                          <a:spcPts val="0"/>
                        </a:spcAft>
                      </a:pPr>
                      <a:r>
                        <a:rPr lang="fa-IR" sz="1600" b="1" dirty="0">
                          <a:effectLst/>
                          <a:latin typeface="+mn-lt"/>
                        </a:rPr>
                        <a:t>(به منظور پيشگيري </a:t>
                      </a:r>
                      <a:r>
                        <a:rPr lang="fa-IR" sz="1600" b="1" dirty="0" smtClean="0">
                          <a:effectLst/>
                          <a:latin typeface="+mn-lt"/>
                        </a:rPr>
                        <a:t>ازدسترسي </a:t>
                      </a:r>
                      <a:r>
                        <a:rPr lang="fa-IR" sz="1600" b="1" dirty="0">
                          <a:effectLst/>
                          <a:latin typeface="+mn-lt"/>
                        </a:rPr>
                        <a:t>بيمار به ابزار خودكشي)</a:t>
                      </a:r>
                      <a:endParaRPr lang="en-US" sz="1600" b="1" dirty="0">
                        <a:effectLst/>
                        <a:latin typeface="+mn-lt"/>
                        <a:ea typeface="Times New Roman" panose="02020603050405020304" pitchFamily="18" charset="0"/>
                      </a:endParaRPr>
                    </a:p>
                  </a:txBody>
                  <a:tcPr marL="63273" marR="63273" marT="0" marB="0"/>
                </a:tc>
                <a:tc>
                  <a:txBody>
                    <a:bodyPr/>
                    <a:lstStyle/>
                    <a:p>
                      <a:pPr algn="just" rtl="1">
                        <a:spcAft>
                          <a:spcPts val="0"/>
                        </a:spcAft>
                      </a:pPr>
                      <a:r>
                        <a:rPr lang="fa-IR" sz="1600" b="1" dirty="0">
                          <a:effectLst/>
                          <a:latin typeface="+mn-lt"/>
                          <a:cs typeface="B Titr" panose="00000700000000000000" pitchFamily="2" charset="-78"/>
                        </a:rPr>
                        <a:t>ارجاع به بخش روانپزشکي بيمار را بستري كنيد </a:t>
                      </a:r>
                      <a:endParaRPr lang="en-US" sz="1600" b="1" dirty="0">
                        <a:effectLst/>
                        <a:latin typeface="+mn-lt"/>
                        <a:ea typeface="Times New Roman" panose="02020603050405020304" pitchFamily="18" charset="0"/>
                        <a:cs typeface="B Titr" panose="00000700000000000000" pitchFamily="2" charset="-78"/>
                      </a:endParaRPr>
                    </a:p>
                  </a:txBody>
                  <a:tcPr marL="63273" marR="63273" marT="0" marB="0"/>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84368" y="116632"/>
            <a:ext cx="1143000" cy="1143000"/>
          </a:xfrm>
          <a:prstGeom prst="rect">
            <a:avLst/>
          </a:prstGeom>
        </p:spPr>
      </p:pic>
    </p:spTree>
    <p:extLst>
      <p:ext uri="{BB962C8B-B14F-4D97-AF65-F5344CB8AC3E}">
        <p14:creationId xmlns:p14="http://schemas.microsoft.com/office/powerpoint/2010/main" xmlns="" val="155569867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67544" y="260648"/>
            <a:ext cx="7239000" cy="457200"/>
          </a:xfrm>
        </p:spPr>
        <p:txBody>
          <a:bodyPr/>
          <a:lstStyle/>
          <a:p>
            <a:endParaRPr lang="fa-IR"/>
          </a:p>
        </p:txBody>
      </p:sp>
      <p:sp>
        <p:nvSpPr>
          <p:cNvPr id="4" name="Content Placeholder 3"/>
          <p:cNvSpPr>
            <a:spLocks noGrp="1"/>
          </p:cNvSpPr>
          <p:nvPr>
            <p:ph idx="1"/>
          </p:nvPr>
        </p:nvSpPr>
        <p:spPr>
          <a:xfrm>
            <a:off x="952500" y="3213100"/>
            <a:ext cx="7239000" cy="4724400"/>
          </a:xfrm>
        </p:spPr>
        <p:txBody>
          <a:bodyPr/>
          <a:lstStyle/>
          <a:p>
            <a:r>
              <a:rPr lang="fa-IR" dirty="0" smtClean="0"/>
              <a:t>از توجه شما سپاسگزارم</a:t>
            </a:r>
            <a:endParaRPr lang="fa-IR"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884368" y="116632"/>
            <a:ext cx="1143000" cy="1143000"/>
          </a:xfrm>
          <a:prstGeom prst="rect">
            <a:avLst/>
          </a:prstGeom>
        </p:spPr>
      </p:pic>
    </p:spTree>
    <p:extLst>
      <p:ext uri="{BB962C8B-B14F-4D97-AF65-F5344CB8AC3E}">
        <p14:creationId xmlns:p14="http://schemas.microsoft.com/office/powerpoint/2010/main" xmlns="" val="11132877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60648"/>
            <a:ext cx="7239000" cy="457200"/>
          </a:xfrm>
        </p:spPr>
        <p:txBody>
          <a:bodyPr/>
          <a:lstStyle/>
          <a:p>
            <a:r>
              <a:rPr lang="fa-IR" dirty="0">
                <a:solidFill>
                  <a:schemeClr val="tx1"/>
                </a:solidFill>
              </a:rPr>
              <a:t>شاخص خودکشی در سطح کشور (ایران)</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332346457"/>
              </p:ext>
            </p:extLst>
          </p:nvPr>
        </p:nvGraphicFramePr>
        <p:xfrm>
          <a:off x="1000100" y="1142984"/>
          <a:ext cx="7460332" cy="4778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506127625"/>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1520" y="188640"/>
            <a:ext cx="7887072" cy="457200"/>
          </a:xfrm>
        </p:spPr>
        <p:txBody>
          <a:bodyPr/>
          <a:lstStyle/>
          <a:p>
            <a:pPr algn="ctr"/>
            <a:r>
              <a:rPr lang="fa-IR" sz="2400" b="1" dirty="0" smtClean="0">
                <a:solidFill>
                  <a:schemeClr val="tx1"/>
                </a:solidFill>
              </a:rPr>
              <a:t>گروه هدف</a:t>
            </a:r>
            <a:endParaRPr lang="fa-IR" sz="2400" b="1" dirty="0">
              <a:solidFill>
                <a:schemeClr val="tx1"/>
              </a:solidFill>
            </a:endParaRPr>
          </a:p>
        </p:txBody>
      </p:sp>
      <p:sp>
        <p:nvSpPr>
          <p:cNvPr id="5" name="Content Placeholder 4"/>
          <p:cNvSpPr>
            <a:spLocks noGrp="1"/>
          </p:cNvSpPr>
          <p:nvPr>
            <p:ph idx="1"/>
          </p:nvPr>
        </p:nvSpPr>
        <p:spPr>
          <a:xfrm>
            <a:off x="1043608" y="1066800"/>
            <a:ext cx="7887072" cy="4724400"/>
          </a:xfrm>
        </p:spPr>
        <p:txBody>
          <a:bodyPr/>
          <a:lstStyle/>
          <a:p>
            <a:pPr marL="0" indent="0">
              <a:buNone/>
            </a:pPr>
            <a:r>
              <a:rPr lang="fa-IR" sz="1800" dirty="0"/>
              <a:t>الف: عموم مردم جامعه: همه گروهها ی در معرض خطر و پرخطر در این گروه هستند </a:t>
            </a:r>
          </a:p>
          <a:p>
            <a:pPr marL="0" indent="0">
              <a:buNone/>
            </a:pPr>
            <a:r>
              <a:rPr lang="fa-IR" sz="1800" dirty="0"/>
              <a:t>ب: گروههاي در معرض خطر (نوجوانان و جوانان و زنان) </a:t>
            </a:r>
          </a:p>
          <a:p>
            <a:pPr marL="0" indent="0">
              <a:buNone/>
            </a:pPr>
            <a:r>
              <a:rPr lang="fa-IR" sz="1800" dirty="0"/>
              <a:t>•	</a:t>
            </a:r>
            <a:r>
              <a:rPr lang="fa-IR" sz="1800" b="0" dirty="0"/>
              <a:t>دانش آموزان </a:t>
            </a:r>
          </a:p>
          <a:p>
            <a:pPr marL="0" indent="0">
              <a:buNone/>
            </a:pPr>
            <a:r>
              <a:rPr lang="fa-IR" sz="1800" b="0" dirty="0"/>
              <a:t>•	زنان خانه دار متاهل 30-15 </a:t>
            </a:r>
          </a:p>
          <a:p>
            <a:pPr marL="0" indent="0">
              <a:buNone/>
            </a:pPr>
            <a:r>
              <a:rPr lang="fa-IR" sz="1800" b="0" dirty="0"/>
              <a:t>•	دانشجويان </a:t>
            </a:r>
          </a:p>
          <a:p>
            <a:pPr marL="0" indent="0">
              <a:buNone/>
            </a:pPr>
            <a:r>
              <a:rPr lang="fa-IR" sz="1800" b="0" dirty="0"/>
              <a:t>•	بچه‌هاي طلاق، بي سرپرست، خانواده معتاد و بیكار </a:t>
            </a:r>
          </a:p>
          <a:p>
            <a:pPr marL="0" indent="0">
              <a:buNone/>
            </a:pPr>
            <a:r>
              <a:rPr lang="fa-IR" sz="1800" b="0" dirty="0"/>
              <a:t>•	زنان بي سرپرست </a:t>
            </a:r>
          </a:p>
          <a:p>
            <a:pPr marL="0" indent="0">
              <a:buNone/>
            </a:pPr>
            <a:r>
              <a:rPr lang="fa-IR" sz="1800" b="0" dirty="0"/>
              <a:t>•	بيماران صعب العلاج </a:t>
            </a:r>
          </a:p>
          <a:p>
            <a:pPr marL="0" indent="0">
              <a:buNone/>
            </a:pPr>
            <a:r>
              <a:rPr lang="fa-IR" sz="1800" b="0" dirty="0"/>
              <a:t>•	حاشيه نشين‌ها و مهاجرين </a:t>
            </a:r>
          </a:p>
          <a:p>
            <a:pPr marL="0" indent="0">
              <a:buNone/>
            </a:pPr>
            <a:r>
              <a:rPr lang="fa-IR" sz="1800" b="0" dirty="0"/>
              <a:t>•	بازنشستگان </a:t>
            </a:r>
          </a:p>
          <a:p>
            <a:pPr marL="0" indent="0">
              <a:buNone/>
            </a:pPr>
            <a:r>
              <a:rPr lang="fa-IR" sz="1800" dirty="0"/>
              <a:t>  ج) گروههاي پر خطر</a:t>
            </a:r>
          </a:p>
          <a:p>
            <a:pPr marL="0" indent="0">
              <a:buNone/>
            </a:pPr>
            <a:r>
              <a:rPr lang="fa-IR" sz="1800" dirty="0"/>
              <a:t>•	</a:t>
            </a:r>
            <a:r>
              <a:rPr lang="fa-IR" sz="1800" b="0" dirty="0"/>
              <a:t>بيماران افسرده </a:t>
            </a:r>
          </a:p>
          <a:p>
            <a:pPr marL="0" indent="0">
              <a:buNone/>
            </a:pPr>
            <a:r>
              <a:rPr lang="fa-IR" sz="1800" b="0" dirty="0"/>
              <a:t>•	بيماران با ساير اختلالات روانپزشكي </a:t>
            </a:r>
          </a:p>
          <a:p>
            <a:pPr marL="0" indent="0">
              <a:buNone/>
            </a:pPr>
            <a:r>
              <a:rPr lang="fa-IR" sz="1800" b="0" dirty="0"/>
              <a:t>•	اقدام كنندگان به خود كشي با سابقه قبلي </a:t>
            </a:r>
          </a:p>
          <a:p>
            <a:pPr marL="0" indent="0">
              <a:buNone/>
            </a:pPr>
            <a:r>
              <a:rPr lang="fa-IR" sz="1800" b="0" dirty="0"/>
              <a:t>•	سابقه فامیلی خودکشی </a:t>
            </a:r>
          </a:p>
          <a:p>
            <a:pPr marL="0" indent="0">
              <a:buNone/>
            </a:pPr>
            <a:r>
              <a:rPr lang="fa-IR" sz="1800" b="0" dirty="0"/>
              <a:t>•	افکار خودکشی </a:t>
            </a: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100392" y="116632"/>
            <a:ext cx="873660" cy="87366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57200" y="304800"/>
            <a:ext cx="8305800" cy="5821363"/>
          </a:xfrm>
          <a:prstGeom prst="rect">
            <a:avLst/>
          </a:prstGeom>
        </p:spPr>
        <p:txBody>
          <a:bodyPr>
            <a:normAutofit fontScale="85000" lnSpcReduction="10000"/>
          </a:bodyPr>
          <a:lstStyle/>
          <a:p>
            <a:pPr algn="just" rtl="1"/>
            <a:r>
              <a:rPr lang="ar-SA" b="1" i="0" dirty="0" smtClean="0">
                <a:cs typeface="B Titr" panose="00000700000000000000" pitchFamily="2" charset="-78"/>
              </a:rPr>
              <a:t>خودكشي از جمله ده علت اصلي مرگ در كشورهاي مختلف جهان است</a:t>
            </a:r>
            <a:r>
              <a:rPr lang="fa-IR" b="1" i="0" dirty="0" smtClean="0">
                <a:cs typeface="B Titr" panose="00000700000000000000" pitchFamily="2" charset="-78"/>
              </a:rPr>
              <a:t>.</a:t>
            </a:r>
            <a:r>
              <a:rPr lang="ar-SA" b="1" i="0" dirty="0" smtClean="0">
                <a:cs typeface="B Titr" panose="00000700000000000000" pitchFamily="2" charset="-78"/>
              </a:rPr>
              <a:t> </a:t>
            </a:r>
            <a:endParaRPr lang="fa-IR" b="1" i="0" dirty="0" smtClean="0">
              <a:cs typeface="B Titr" panose="00000700000000000000" pitchFamily="2" charset="-78"/>
            </a:endParaRPr>
          </a:p>
          <a:p>
            <a:pPr algn="just" rtl="1">
              <a:lnSpc>
                <a:spcPct val="100000"/>
              </a:lnSpc>
            </a:pPr>
            <a:r>
              <a:rPr lang="fa-IR" i="0" dirty="0" smtClean="0">
                <a:cs typeface="B Titr" panose="00000700000000000000" pitchFamily="2" charset="-78"/>
              </a:rPr>
              <a:t>در ایران </a:t>
            </a:r>
            <a:r>
              <a:rPr lang="ar-SA" i="0" dirty="0" smtClean="0">
                <a:cs typeface="B Titr" panose="00000700000000000000" pitchFamily="2" charset="-78"/>
              </a:rPr>
              <a:t>در سال‌هاي 76-65 </a:t>
            </a:r>
            <a:r>
              <a:rPr lang="ar-SA" b="1" i="0" dirty="0" smtClean="0">
                <a:cs typeface="B Titr" panose="00000700000000000000" pitchFamily="2" charset="-78"/>
              </a:rPr>
              <a:t>حدود 6 برابر افزايش </a:t>
            </a:r>
            <a:r>
              <a:rPr lang="ar-SA" i="0" dirty="0" smtClean="0">
                <a:cs typeface="B Titr" panose="00000700000000000000" pitchFamily="2" charset="-78"/>
              </a:rPr>
              <a:t>داشته است</a:t>
            </a:r>
            <a:r>
              <a:rPr lang="fa-IR" i="0" dirty="0" smtClean="0">
                <a:cs typeface="B Titr" panose="00000700000000000000" pitchFamily="2" charset="-78"/>
              </a:rPr>
              <a:t>.</a:t>
            </a:r>
            <a:r>
              <a:rPr lang="ar-SA" i="0" dirty="0" smtClean="0">
                <a:cs typeface="B Titr" panose="00000700000000000000" pitchFamily="2" charset="-78"/>
              </a:rPr>
              <a:t> </a:t>
            </a:r>
            <a:endParaRPr lang="fa-IR" i="0" dirty="0" smtClean="0">
              <a:cs typeface="B Titr" panose="00000700000000000000" pitchFamily="2" charset="-78"/>
            </a:endParaRPr>
          </a:p>
          <a:p>
            <a:pPr algn="just" rtl="1">
              <a:lnSpc>
                <a:spcPct val="100000"/>
              </a:lnSpc>
            </a:pPr>
            <a:r>
              <a:rPr lang="ar-SA" i="0" dirty="0" smtClean="0">
                <a:cs typeface="B Titr" panose="00000700000000000000" pitchFamily="2" charset="-78"/>
              </a:rPr>
              <a:t>تعداد تقريبي افرادي كه در ايران خودكشي مي‌كنند سالانه حدود 5000 نفر مي‌باشد</a:t>
            </a:r>
            <a:r>
              <a:rPr lang="fa-IR" i="0" dirty="0" smtClean="0">
                <a:cs typeface="B Titr" panose="00000700000000000000" pitchFamily="2" charset="-78"/>
              </a:rPr>
              <a:t>.</a:t>
            </a:r>
          </a:p>
          <a:p>
            <a:pPr algn="just" rtl="1">
              <a:lnSpc>
                <a:spcPct val="100000"/>
              </a:lnSpc>
            </a:pPr>
            <a:r>
              <a:rPr lang="ar-SA" i="0" dirty="0" smtClean="0">
                <a:cs typeface="B Titr" panose="00000700000000000000" pitchFamily="2" charset="-78"/>
              </a:rPr>
              <a:t>از آنجا که هر فردی كه خودكشي مي‌كند عضوي از يك خانوار ايراني 6نفره باشد </a:t>
            </a:r>
            <a:r>
              <a:rPr lang="fa-IR" i="0" dirty="0" smtClean="0">
                <a:cs typeface="B Titr" panose="00000700000000000000" pitchFamily="2" charset="-78"/>
              </a:rPr>
              <a:t>بنابراین </a:t>
            </a:r>
            <a:r>
              <a:rPr lang="ar-SA" i="0" dirty="0" smtClean="0">
                <a:cs typeface="B Titr" panose="00000700000000000000" pitchFamily="2" charset="-78"/>
              </a:rPr>
              <a:t>مردم كشور ما بنوعي با مشكل خودكشي و پيامد‌هاي رواني و اجتماعي آن درگيرند</a:t>
            </a:r>
            <a:r>
              <a:rPr lang="fa-IR" i="0" dirty="0" smtClean="0">
                <a:cs typeface="B Titr" panose="00000700000000000000" pitchFamily="2" charset="-78"/>
              </a:rPr>
              <a:t>.</a:t>
            </a:r>
          </a:p>
          <a:p>
            <a:pPr algn="just">
              <a:lnSpc>
                <a:spcPct val="100000"/>
              </a:lnSpc>
            </a:pPr>
            <a:r>
              <a:rPr lang="fa-IR" i="0" dirty="0">
                <a:cs typeface="B Titr" panose="00000700000000000000" pitchFamily="2" charset="-78"/>
              </a:rPr>
              <a:t>خودكشي در مردان 7/6 در 100 هزار نفر نهمين علت مرگ و مير و در زنان 1/5 در صد هزار نفر دهمين علت مرگ و مير بوده است. </a:t>
            </a:r>
          </a:p>
          <a:p>
            <a:pPr algn="just">
              <a:lnSpc>
                <a:spcPct val="100000"/>
              </a:lnSpc>
            </a:pPr>
            <a:r>
              <a:rPr lang="fa-IR" b="1" i="0" dirty="0">
                <a:solidFill>
                  <a:schemeClr val="accent2"/>
                </a:solidFill>
                <a:cs typeface="B Titr" panose="00000700000000000000" pitchFamily="2" charset="-78"/>
              </a:rPr>
              <a:t>اقدام به خودکشی در زنها سه برابر مردان است.</a:t>
            </a:r>
          </a:p>
          <a:p>
            <a:pPr algn="just">
              <a:lnSpc>
                <a:spcPct val="100000"/>
              </a:lnSpc>
            </a:pPr>
            <a:r>
              <a:rPr lang="fa-IR" b="1" i="0" dirty="0">
                <a:solidFill>
                  <a:schemeClr val="accent2"/>
                </a:solidFill>
                <a:cs typeface="B Titr" panose="00000700000000000000" pitchFamily="2" charset="-78"/>
              </a:rPr>
              <a:t>مردها 4 برابر بیشتر از زنها خودکشی </a:t>
            </a:r>
            <a:r>
              <a:rPr lang="fa-IR" b="1" i="0" dirty="0" smtClean="0">
                <a:solidFill>
                  <a:schemeClr val="accent2"/>
                </a:solidFill>
                <a:cs typeface="B Titr" panose="00000700000000000000" pitchFamily="2" charset="-78"/>
              </a:rPr>
              <a:t>منجربه فوت </a:t>
            </a:r>
            <a:r>
              <a:rPr lang="fa-IR" b="1" i="0" dirty="0">
                <a:solidFill>
                  <a:schemeClr val="accent2"/>
                </a:solidFill>
                <a:cs typeface="B Titr" panose="00000700000000000000" pitchFamily="2" charset="-78"/>
              </a:rPr>
              <a:t>دارند.</a:t>
            </a:r>
          </a:p>
          <a:p>
            <a:pPr algn="just">
              <a:lnSpc>
                <a:spcPct val="100000"/>
              </a:lnSpc>
            </a:pPr>
            <a:r>
              <a:rPr lang="fa-IR" b="1" i="0" dirty="0">
                <a:solidFill>
                  <a:schemeClr val="accent2"/>
                </a:solidFill>
                <a:cs typeface="B Titr" panose="00000700000000000000" pitchFamily="2" charset="-78"/>
              </a:rPr>
              <a:t>روش های خودکشی در مردان شامل حلق آویز کردن، اسلحه، پریدن از ارتفاع</a:t>
            </a:r>
          </a:p>
          <a:p>
            <a:pPr algn="just">
              <a:lnSpc>
                <a:spcPct val="100000"/>
              </a:lnSpc>
            </a:pPr>
            <a:r>
              <a:rPr lang="fa-IR" b="1" i="0" dirty="0">
                <a:solidFill>
                  <a:schemeClr val="accent2"/>
                </a:solidFill>
                <a:cs typeface="B Titr" panose="00000700000000000000" pitchFamily="2" charset="-78"/>
              </a:rPr>
              <a:t>در زنها شامل سم و قرص </a:t>
            </a:r>
          </a:p>
          <a:p>
            <a:pPr algn="just">
              <a:lnSpc>
                <a:spcPct val="100000"/>
              </a:lnSpc>
            </a:pPr>
            <a:r>
              <a:rPr lang="fa-IR" i="0" dirty="0">
                <a:cs typeface="B Titr" panose="00000700000000000000" pitchFamily="2" charset="-78"/>
              </a:rPr>
              <a:t>شایعترین روش، حلق آویز کردن است.</a:t>
            </a:r>
          </a:p>
          <a:p>
            <a:pPr algn="just" rtl="1"/>
            <a:endParaRPr lang="fa-IR" i="0" dirty="0" smtClean="0"/>
          </a:p>
          <a:p>
            <a:pPr algn="just" rtl="1"/>
            <a:endParaRPr lang="fa-IR" i="0" dirty="0"/>
          </a:p>
        </p:txBody>
      </p:sp>
      <p:pic>
        <p:nvPicPr>
          <p:cNvPr id="2" name="Picture 1"/>
          <p:cNvPicPr>
            <a:picLocks noChangeAspect="1"/>
          </p:cNvPicPr>
          <p:nvPr/>
        </p:nvPicPr>
        <p:blipFill>
          <a:blip r:embed="rId2" cstate="print"/>
          <a:stretch>
            <a:fillRect/>
          </a:stretch>
        </p:blipFill>
        <p:spPr>
          <a:xfrm>
            <a:off x="0" y="20053"/>
            <a:ext cx="1066892" cy="1066892"/>
          </a:xfrm>
          <a:prstGeom prst="rect">
            <a:avLst/>
          </a:prstGeom>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357167"/>
            <a:ext cx="7797662" cy="785834"/>
          </a:xfrm>
        </p:spPr>
        <p:txBody>
          <a:bodyPr>
            <a:normAutofit fontScale="90000"/>
          </a:bodyPr>
          <a:lstStyle/>
          <a:p>
            <a:pPr algn="ctr"/>
            <a:r>
              <a:rPr lang="fa-IR" dirty="0" smtClean="0">
                <a:cs typeface="B Titr" panose="00000700000000000000" pitchFamily="2" charset="-78"/>
              </a:rPr>
              <a:t>نکات کلیدی راجع به خودکشی درجهان</a:t>
            </a:r>
            <a:r>
              <a:rPr lang="en-US" dirty="0" smtClean="0">
                <a:cs typeface="B Titr" panose="00000700000000000000" pitchFamily="2" charset="-78"/>
              </a:rPr>
              <a:t/>
            </a:r>
            <a:br>
              <a:rPr lang="en-US" dirty="0" smtClean="0">
                <a:cs typeface="B Titr" panose="00000700000000000000" pitchFamily="2" charset="-78"/>
              </a:rPr>
            </a:br>
            <a:endParaRPr lang="fa-IR" dirty="0">
              <a:cs typeface="B Titr" panose="00000700000000000000" pitchFamily="2" charset="-78"/>
            </a:endParaRPr>
          </a:p>
        </p:txBody>
      </p:sp>
      <p:sp>
        <p:nvSpPr>
          <p:cNvPr id="3" name="Content Placeholder 2"/>
          <p:cNvSpPr>
            <a:spLocks noGrp="1"/>
          </p:cNvSpPr>
          <p:nvPr>
            <p:ph sz="quarter" idx="4294967295"/>
          </p:nvPr>
        </p:nvSpPr>
        <p:spPr>
          <a:xfrm>
            <a:off x="533400" y="1371600"/>
            <a:ext cx="7796030" cy="3311189"/>
          </a:xfrm>
          <a:prstGeom prst="rect">
            <a:avLst/>
          </a:prstGeom>
        </p:spPr>
        <p:txBody>
          <a:bodyPr/>
          <a:lstStyle/>
          <a:p>
            <a:pPr algn="just" rtl="1"/>
            <a:r>
              <a:rPr lang="fa-IR" i="0" dirty="0" smtClean="0">
                <a:cs typeface="B Titr" panose="00000700000000000000" pitchFamily="2" charset="-78"/>
              </a:rPr>
              <a:t>هر 40 ثانیه یک نفر در سراسر دنیا جان خود را در اثر خودکشی از دست می‌دهند.</a:t>
            </a:r>
            <a:endParaRPr lang="en-US" i="0" dirty="0" smtClean="0">
              <a:cs typeface="B Titr" panose="00000700000000000000" pitchFamily="2" charset="-78"/>
            </a:endParaRPr>
          </a:p>
          <a:p>
            <a:pPr algn="just" rtl="1"/>
            <a:r>
              <a:rPr lang="fa-IR" i="0" dirty="0" smtClean="0">
                <a:cs typeface="B Titr" panose="00000700000000000000" pitchFamily="2" charset="-78"/>
              </a:rPr>
              <a:t>هر 3 ثانیه یک نفر اقدام به خودکشی می‌کند.</a:t>
            </a:r>
            <a:endParaRPr lang="en-US" i="0" dirty="0" smtClean="0">
              <a:cs typeface="B Titr" panose="00000700000000000000" pitchFamily="2" charset="-78"/>
            </a:endParaRPr>
          </a:p>
          <a:p>
            <a:pPr algn="just" rtl="1"/>
            <a:r>
              <a:rPr lang="fa-IR" i="0" dirty="0" smtClean="0">
                <a:cs typeface="B Titr" panose="00000700000000000000" pitchFamily="2" charset="-78"/>
              </a:rPr>
              <a:t>خودکشی جزء 3 علت اصلی مرگ افراد 35-15 سال است.</a:t>
            </a:r>
            <a:endParaRPr lang="en-US" i="0" dirty="0" smtClean="0">
              <a:cs typeface="B Titr" panose="00000700000000000000" pitchFamily="2" charset="-78"/>
            </a:endParaRPr>
          </a:p>
          <a:p>
            <a:pPr algn="just" rtl="1"/>
            <a:r>
              <a:rPr lang="fa-IR" i="0" dirty="0" smtClean="0">
                <a:cs typeface="B Titr" panose="00000700000000000000" pitchFamily="2" charset="-78"/>
              </a:rPr>
              <a:t>هر خودکشی حداقل برای 6 نفر دیگر تأثیر بدی دارد.</a:t>
            </a:r>
            <a:endParaRPr lang="en-US" i="0" dirty="0" smtClean="0">
              <a:cs typeface="B Titr" panose="00000700000000000000" pitchFamily="2" charset="-78"/>
            </a:endParaRPr>
          </a:p>
          <a:p>
            <a:pPr algn="just" rtl="1"/>
            <a:r>
              <a:rPr lang="fa-IR" i="0" dirty="0" smtClean="0">
                <a:cs typeface="B Titr" panose="00000700000000000000" pitchFamily="2" charset="-78"/>
              </a:rPr>
              <a:t>تأثیرات روانشناختی، اجتماعی، و اقتصادی خودکشی بر خانواده و جامعه غیرقابل اندازه‌گیری است.</a:t>
            </a:r>
            <a:endParaRPr lang="en-US" i="0" dirty="0" smtClean="0">
              <a:cs typeface="B Titr" panose="00000700000000000000" pitchFamily="2" charset="-78"/>
            </a:endParaRPr>
          </a:p>
          <a:p>
            <a:pPr algn="r" rtl="1"/>
            <a:endParaRPr lang="fa-IR" i="0" dirty="0"/>
          </a:p>
        </p:txBody>
      </p:sp>
      <p:pic>
        <p:nvPicPr>
          <p:cNvPr id="4" name="Picture 3"/>
          <p:cNvPicPr>
            <a:picLocks noChangeAspect="1"/>
          </p:cNvPicPr>
          <p:nvPr/>
        </p:nvPicPr>
        <p:blipFill>
          <a:blip r:embed="rId2" cstate="print"/>
          <a:stretch>
            <a:fillRect/>
          </a:stretch>
        </p:blipFill>
        <p:spPr>
          <a:xfrm>
            <a:off x="12032" y="76200"/>
            <a:ext cx="1066892" cy="1066892"/>
          </a:xfrm>
          <a:prstGeom prst="rect">
            <a:avLst/>
          </a:prstGeom>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endParaRPr lang="fa-IR" dirty="0"/>
          </a:p>
        </p:txBody>
      </p:sp>
      <p:sp>
        <p:nvSpPr>
          <p:cNvPr id="3" name="Content Placeholder 2"/>
          <p:cNvSpPr>
            <a:spLocks noGrp="1"/>
          </p:cNvSpPr>
          <p:nvPr>
            <p:ph sz="quarter" idx="4294967295"/>
          </p:nvPr>
        </p:nvSpPr>
        <p:spPr>
          <a:xfrm>
            <a:off x="533400" y="1773405"/>
            <a:ext cx="7796030" cy="3311189"/>
          </a:xfrm>
          <a:prstGeom prst="rect">
            <a:avLst/>
          </a:prstGeom>
        </p:spPr>
        <p:txBody>
          <a:bodyPr>
            <a:noAutofit/>
          </a:bodyPr>
          <a:lstStyle/>
          <a:p>
            <a:pPr algn="just" rtl="1"/>
            <a:r>
              <a:rPr lang="fa-IR" sz="2400" i="0" dirty="0" smtClean="0">
                <a:cs typeface="B Titr" panose="00000700000000000000" pitchFamily="2" charset="-78"/>
              </a:rPr>
              <a:t>در كشور‌هايي كه خدمات بهداشت روان رشد خوبي ندارد درصد افراد مستعد خودكشي بالاتر است. </a:t>
            </a:r>
          </a:p>
          <a:p>
            <a:pPr algn="just" rtl="1"/>
            <a:endParaRPr lang="en-US" sz="2400" i="0" dirty="0" smtClean="0">
              <a:cs typeface="B Titr" panose="00000700000000000000" pitchFamily="2" charset="-78"/>
            </a:endParaRPr>
          </a:p>
          <a:p>
            <a:pPr algn="just" rtl="1"/>
            <a:r>
              <a:rPr lang="fa-IR" sz="2400" i="0" dirty="0" smtClean="0">
                <a:cs typeface="B Titr" panose="00000700000000000000" pitchFamily="2" charset="-78"/>
              </a:rPr>
              <a:t>شناسايي، ارزيابي و مديريت بيماران مستعد خودكشي نقش حياتي در پيشگيري از خودكشي دارد.</a:t>
            </a:r>
            <a:endParaRPr lang="en-US" sz="2400" i="0" dirty="0" smtClean="0">
              <a:cs typeface="B Titr" panose="00000700000000000000" pitchFamily="2" charset="-78"/>
            </a:endParaRPr>
          </a:p>
          <a:p>
            <a:pPr algn="r" rtl="1"/>
            <a:endParaRPr lang="fa-IR" sz="2400" i="0" dirty="0"/>
          </a:p>
        </p:txBody>
      </p:sp>
      <p:pic>
        <p:nvPicPr>
          <p:cNvPr id="4" name="Picture 3"/>
          <p:cNvPicPr>
            <a:picLocks noChangeAspect="1"/>
          </p:cNvPicPr>
          <p:nvPr/>
        </p:nvPicPr>
        <p:blipFill>
          <a:blip r:embed="rId2" cstate="print"/>
          <a:stretch>
            <a:fillRect/>
          </a:stretch>
        </p:blipFill>
        <p:spPr>
          <a:xfrm>
            <a:off x="152400" y="152400"/>
            <a:ext cx="1066892" cy="1066892"/>
          </a:xfrm>
          <a:prstGeom prst="rect">
            <a:avLst/>
          </a:prstGeom>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1"/>
            <a:ext cx="7797662" cy="762000"/>
          </a:xfrm>
        </p:spPr>
        <p:txBody>
          <a:bodyPr/>
          <a:lstStyle/>
          <a:p>
            <a:pPr algn="ctr"/>
            <a:r>
              <a:rPr lang="fa-IR" b="1" dirty="0"/>
              <a:t>بیماری‌های جسمی و خودکشی</a:t>
            </a:r>
          </a:p>
        </p:txBody>
      </p:sp>
      <p:sp>
        <p:nvSpPr>
          <p:cNvPr id="3" name="Content Placeholder 2"/>
          <p:cNvSpPr>
            <a:spLocks noGrp="1"/>
          </p:cNvSpPr>
          <p:nvPr>
            <p:ph sz="quarter" idx="4294967295"/>
          </p:nvPr>
        </p:nvSpPr>
        <p:spPr>
          <a:xfrm>
            <a:off x="228600" y="990600"/>
            <a:ext cx="8177030" cy="5029200"/>
          </a:xfrm>
          <a:prstGeom prst="rect">
            <a:avLst/>
          </a:prstGeom>
        </p:spPr>
        <p:txBody>
          <a:bodyPr>
            <a:normAutofit/>
          </a:bodyPr>
          <a:lstStyle/>
          <a:p>
            <a:pPr algn="just"/>
            <a:r>
              <a:rPr lang="fa-IR" sz="2000" i="0" dirty="0">
                <a:solidFill>
                  <a:srgbClr val="FF0000"/>
                </a:solidFill>
                <a:cs typeface="B Titr" panose="00000700000000000000" pitchFamily="2" charset="-78"/>
              </a:rPr>
              <a:t>بيماري‌هاي مغز و </a:t>
            </a:r>
            <a:r>
              <a:rPr lang="fa-IR" sz="2000" i="0" dirty="0" smtClean="0">
                <a:solidFill>
                  <a:srgbClr val="FF0000"/>
                </a:solidFill>
                <a:cs typeface="B Titr" panose="00000700000000000000" pitchFamily="2" charset="-78"/>
              </a:rPr>
              <a:t>اعصاب:صرع </a:t>
            </a:r>
            <a:r>
              <a:rPr lang="fa-IR" sz="2000" i="0" dirty="0" smtClean="0">
                <a:cs typeface="B Titr" panose="00000700000000000000" pitchFamily="2" charset="-78"/>
              </a:rPr>
              <a:t>افزايش </a:t>
            </a:r>
            <a:r>
              <a:rPr lang="fa-IR" sz="2000" i="0" dirty="0">
                <a:cs typeface="B Titr" panose="00000700000000000000" pitchFamily="2" charset="-78"/>
              </a:rPr>
              <a:t>تكانشگري، پرخاشگري، ناتواني مزمن اغلب در بيماران مبتلا به صرع ديده مي‌شود كه به نظر مي‌رسد دلایلی براي افزايش رفتارهاي خودكشي باشند. </a:t>
            </a:r>
          </a:p>
          <a:p>
            <a:pPr algn="just"/>
            <a:r>
              <a:rPr lang="fa-IR" sz="2000" i="0" dirty="0" smtClean="0">
                <a:solidFill>
                  <a:srgbClr val="FF0000"/>
                </a:solidFill>
                <a:cs typeface="B Titr" panose="00000700000000000000" pitchFamily="2" charset="-78"/>
              </a:rPr>
              <a:t>آسيب‌هاي </a:t>
            </a:r>
            <a:r>
              <a:rPr lang="fa-IR" sz="2000" i="0" dirty="0">
                <a:solidFill>
                  <a:srgbClr val="FF0000"/>
                </a:solidFill>
                <a:cs typeface="B Titr" panose="00000700000000000000" pitchFamily="2" charset="-78"/>
              </a:rPr>
              <a:t>نخاعي، ضربه مغزي و سكته </a:t>
            </a:r>
            <a:r>
              <a:rPr lang="fa-IR" sz="2000" i="0" dirty="0" smtClean="0">
                <a:solidFill>
                  <a:srgbClr val="FF0000"/>
                </a:solidFill>
                <a:cs typeface="B Titr" panose="00000700000000000000" pitchFamily="2" charset="-78"/>
              </a:rPr>
              <a:t>مغزي </a:t>
            </a:r>
            <a:r>
              <a:rPr lang="fa-IR" sz="2000" i="0" dirty="0" smtClean="0">
                <a:cs typeface="B Titr" panose="00000700000000000000" pitchFamily="2" charset="-78"/>
              </a:rPr>
              <a:t>هرچه </a:t>
            </a:r>
            <a:r>
              <a:rPr lang="fa-IR" sz="2000" i="0" dirty="0">
                <a:cs typeface="B Titr" panose="00000700000000000000" pitchFamily="2" charset="-78"/>
              </a:rPr>
              <a:t>آسيب شديدترباشد خطر خودكشي بيشتر است.</a:t>
            </a:r>
          </a:p>
          <a:p>
            <a:pPr algn="just"/>
            <a:r>
              <a:rPr lang="fa-IR" sz="2000" i="0" dirty="0" smtClean="0">
                <a:solidFill>
                  <a:srgbClr val="FF0000"/>
                </a:solidFill>
                <a:cs typeface="B Titr" panose="00000700000000000000" pitchFamily="2" charset="-78"/>
              </a:rPr>
              <a:t>سرطان</a:t>
            </a:r>
            <a:r>
              <a:rPr lang="fa-IR" sz="2000" i="0" dirty="0" smtClean="0">
                <a:cs typeface="B Titr" panose="00000700000000000000" pitchFamily="2" charset="-78"/>
              </a:rPr>
              <a:t>:شواهدي </a:t>
            </a:r>
            <a:r>
              <a:rPr lang="fa-IR" sz="2000" i="0" dirty="0">
                <a:cs typeface="B Titr" panose="00000700000000000000" pitchFamily="2" charset="-78"/>
              </a:rPr>
              <a:t>دردست است كه بيماري‌های صعب العلاج  مانند سرطان با افزايش ميزان خودكشي  مرتبط هستند. خطر خودكشي دربیماران صعب العلاج (سرطان) در گروههای زیر بيشتر است :</a:t>
            </a:r>
          </a:p>
          <a:p>
            <a:pPr algn="just"/>
            <a:r>
              <a:rPr lang="fa-IR" sz="2000" i="0" dirty="0" smtClean="0">
                <a:solidFill>
                  <a:srgbClr val="FF0000"/>
                </a:solidFill>
                <a:cs typeface="B Titr" panose="00000700000000000000" pitchFamily="2" charset="-78"/>
              </a:rPr>
              <a:t>ايدز</a:t>
            </a:r>
            <a:r>
              <a:rPr lang="fa-IR" sz="2000" i="0" dirty="0" smtClean="0">
                <a:cs typeface="B Titr" panose="00000700000000000000" pitchFamily="2" charset="-78"/>
              </a:rPr>
              <a:t>:ننگ </a:t>
            </a:r>
            <a:r>
              <a:rPr lang="fa-IR" sz="2000" i="0" dirty="0">
                <a:cs typeface="B Titr" panose="00000700000000000000" pitchFamily="2" charset="-78"/>
              </a:rPr>
              <a:t>بيماري، پيش‌آگهي بد، و طبيعت بيماري خطرخودكشي را در افراد مبتلا افزايش مي‌دهد.</a:t>
            </a:r>
          </a:p>
          <a:p>
            <a:pPr algn="just"/>
            <a:r>
              <a:rPr lang="fa-IR" sz="2000" i="0" dirty="0" smtClean="0">
                <a:solidFill>
                  <a:srgbClr val="FF0000"/>
                </a:solidFill>
                <a:cs typeface="B Titr" panose="00000700000000000000" pitchFamily="2" charset="-78"/>
              </a:rPr>
              <a:t>بيماري‌هاي </a:t>
            </a:r>
            <a:r>
              <a:rPr lang="fa-IR" sz="2000" i="0" dirty="0">
                <a:solidFill>
                  <a:srgbClr val="FF0000"/>
                </a:solidFill>
                <a:cs typeface="B Titr" panose="00000700000000000000" pitchFamily="2" charset="-78"/>
              </a:rPr>
              <a:t>جسمي </a:t>
            </a:r>
            <a:r>
              <a:rPr lang="fa-IR" sz="2000" i="0" dirty="0">
                <a:cs typeface="B Titr" panose="00000700000000000000" pitchFamily="2" charset="-78"/>
              </a:rPr>
              <a:t>زير با افزايش خطر خودكشي  مرتبط </a:t>
            </a:r>
            <a:r>
              <a:rPr lang="fa-IR" sz="2000" i="0" dirty="0" smtClean="0">
                <a:cs typeface="B Titr" panose="00000700000000000000" pitchFamily="2" charset="-78"/>
              </a:rPr>
              <a:t>هستند:ديابت؛بيماري‌هاي </a:t>
            </a:r>
            <a:r>
              <a:rPr lang="fa-IR" sz="2000" i="0" dirty="0">
                <a:cs typeface="B Titr" panose="00000700000000000000" pitchFamily="2" charset="-78"/>
              </a:rPr>
              <a:t>مزمن كليوي و </a:t>
            </a:r>
            <a:r>
              <a:rPr lang="fa-IR" sz="2000" i="0" dirty="0" smtClean="0">
                <a:cs typeface="B Titr" panose="00000700000000000000" pitchFamily="2" charset="-78"/>
              </a:rPr>
              <a:t>كبدي؛بيماري‌هاي </a:t>
            </a:r>
            <a:r>
              <a:rPr lang="fa-IR" sz="2000" i="0" dirty="0">
                <a:cs typeface="B Titr" panose="00000700000000000000" pitchFamily="2" charset="-78"/>
              </a:rPr>
              <a:t>استخوان و مفاصل با درد </a:t>
            </a:r>
            <a:r>
              <a:rPr lang="fa-IR" sz="2000" i="0" dirty="0" smtClean="0">
                <a:cs typeface="B Titr" panose="00000700000000000000" pitchFamily="2" charset="-78"/>
              </a:rPr>
              <a:t>مزمن؛بيماري‌هاي </a:t>
            </a:r>
            <a:r>
              <a:rPr lang="fa-IR" sz="2000" i="0" dirty="0">
                <a:cs typeface="B Titr" panose="00000700000000000000" pitchFamily="2" charset="-78"/>
              </a:rPr>
              <a:t>قلبي عروقي و عصبي عروقي؛</a:t>
            </a:r>
          </a:p>
          <a:p>
            <a:pPr algn="just"/>
            <a:r>
              <a:rPr lang="fa-IR" sz="2000" i="0" dirty="0" smtClean="0">
                <a:cs typeface="B Titr" panose="00000700000000000000" pitchFamily="2" charset="-78"/>
              </a:rPr>
              <a:t>كساني </a:t>
            </a:r>
            <a:r>
              <a:rPr lang="fa-IR" sz="2000" i="0" dirty="0">
                <a:cs typeface="B Titr" panose="00000700000000000000" pitchFamily="2" charset="-78"/>
              </a:rPr>
              <a:t>كه</a:t>
            </a:r>
            <a:r>
              <a:rPr lang="fa-IR" sz="2000" i="0" dirty="0">
                <a:solidFill>
                  <a:srgbClr val="FF0000"/>
                </a:solidFill>
                <a:cs typeface="B Titr" panose="00000700000000000000" pitchFamily="2" charset="-78"/>
              </a:rPr>
              <a:t> معلولیتی </a:t>
            </a:r>
            <a:r>
              <a:rPr lang="fa-IR" sz="2000" i="0" dirty="0">
                <a:cs typeface="B Titr" panose="00000700000000000000" pitchFamily="2" charset="-78"/>
              </a:rPr>
              <a:t>مانند اشکال در بینایی، شنوایی یا راه رفتن </a:t>
            </a:r>
            <a:r>
              <a:rPr lang="fa-IR" sz="2000" i="0" dirty="0" smtClean="0">
                <a:cs typeface="B Titr" panose="00000700000000000000" pitchFamily="2" charset="-78"/>
              </a:rPr>
              <a:t>دارند </a:t>
            </a:r>
            <a:r>
              <a:rPr lang="fa-IR" sz="2000" i="0" dirty="0">
                <a:cs typeface="B Titr" panose="00000700000000000000" pitchFamily="2" charset="-78"/>
              </a:rPr>
              <a:t>نيز در معرض خطر خودكشي هستند</a:t>
            </a:r>
            <a:r>
              <a:rPr lang="fa-IR" sz="2000" i="0" dirty="0"/>
              <a:t>.</a:t>
            </a:r>
          </a:p>
          <a:p>
            <a:endParaRPr lang="fa-IR" dirty="0"/>
          </a:p>
        </p:txBody>
      </p:sp>
    </p:spTree>
    <p:extLst>
      <p:ext uri="{BB962C8B-B14F-4D97-AF65-F5344CB8AC3E}">
        <p14:creationId xmlns="" xmlns:p14="http://schemas.microsoft.com/office/powerpoint/2010/main" val="582667743"/>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Black"/>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845</TotalTime>
  <Words>3677</Words>
  <Application>Microsoft Office PowerPoint</Application>
  <PresentationFormat>On-screen Show (4:3)</PresentationFormat>
  <Paragraphs>386</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Default Design</vt:lpstr>
      <vt:lpstr>ارزیابی و مدیریت خودکشی  واحدبهداشت روان 1397</vt:lpstr>
      <vt:lpstr>برنامه جامع پیشگیری از خودکشی</vt:lpstr>
      <vt:lpstr>تعريف خودکشی </vt:lpstr>
      <vt:lpstr>شاخص خودکشی در سطح کشور (ایران)</vt:lpstr>
      <vt:lpstr>گروه هدف</vt:lpstr>
      <vt:lpstr>Slide 6</vt:lpstr>
      <vt:lpstr>نکات کلیدی راجع به خودکشی درجهان </vt:lpstr>
      <vt:lpstr> </vt:lpstr>
      <vt:lpstr>بیماری‌های جسمی و خودکشی</vt:lpstr>
      <vt:lpstr>خودكشي و عوامل اجتماعي و جمعيت شناختي  </vt:lpstr>
      <vt:lpstr>خودکشی و اختلالات روانپزشکی </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خطر خود كشي: شناسايي، ارزيابي و اقدام اجرايي</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ارزیابی و مدیریت خودکشی</dc:title>
  <dc:creator>Lenovo</dc:creator>
  <cp:lastModifiedBy>parvin</cp:lastModifiedBy>
  <cp:revision>86</cp:revision>
  <dcterms:created xsi:type="dcterms:W3CDTF">2018-04-15T14:19:05Z</dcterms:created>
  <dcterms:modified xsi:type="dcterms:W3CDTF">2019-03-11T19:50:34Z</dcterms:modified>
</cp:coreProperties>
</file>